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8"/>
  </p:handoutMasterIdLst>
  <p:sldIdLst>
    <p:sldId id="257" r:id="rId2"/>
    <p:sldId id="307" r:id="rId3"/>
    <p:sldId id="342" r:id="rId4"/>
    <p:sldId id="320" r:id="rId5"/>
    <p:sldId id="319" r:id="rId6"/>
    <p:sldId id="358" r:id="rId7"/>
    <p:sldId id="373" r:id="rId8"/>
    <p:sldId id="374" r:id="rId9"/>
    <p:sldId id="369" r:id="rId10"/>
    <p:sldId id="376" r:id="rId11"/>
    <p:sldId id="350" r:id="rId12"/>
    <p:sldId id="355" r:id="rId13"/>
    <p:sldId id="379" r:id="rId14"/>
    <p:sldId id="335" r:id="rId15"/>
    <p:sldId id="375" r:id="rId16"/>
    <p:sldId id="377" r:id="rId17"/>
  </p:sldIdLst>
  <p:sldSz cx="9144000" cy="6858000" type="screen4x3"/>
  <p:notesSz cx="6669088" cy="9926638"/>
  <p:defaultTextStyle>
    <a:defPPr>
      <a:defRPr lang="en-AU"/>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106" d="100"/>
          <a:sy n="106" d="100"/>
        </p:scale>
        <p:origin x="-1518"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2"/>
          </a:xfrm>
          <a:prstGeom prst="rect">
            <a:avLst/>
          </a:prstGeom>
        </p:spPr>
        <p:txBody>
          <a:bodyPr vert="horz" lIns="90727" tIns="45363" rIns="90727" bIns="45363" rtlCol="0"/>
          <a:lstStyle>
            <a:lvl1pPr algn="l">
              <a:defRPr sz="1200">
                <a:ea typeface="+mn-ea"/>
              </a:defRPr>
            </a:lvl1pPr>
          </a:lstStyle>
          <a:p>
            <a:pPr>
              <a:defRPr/>
            </a:pPr>
            <a:endParaRPr lang="en-AU"/>
          </a:p>
        </p:txBody>
      </p:sp>
      <p:sp>
        <p:nvSpPr>
          <p:cNvPr id="3" name="Date Placeholder 2"/>
          <p:cNvSpPr>
            <a:spLocks noGrp="1"/>
          </p:cNvSpPr>
          <p:nvPr>
            <p:ph type="dt" sz="quarter" idx="1"/>
          </p:nvPr>
        </p:nvSpPr>
        <p:spPr>
          <a:xfrm>
            <a:off x="3777607" y="0"/>
            <a:ext cx="2889938" cy="496332"/>
          </a:xfrm>
          <a:prstGeom prst="rect">
            <a:avLst/>
          </a:prstGeom>
        </p:spPr>
        <p:txBody>
          <a:bodyPr vert="horz" wrap="square" lIns="90727" tIns="45363" rIns="90727" bIns="45363" numCol="1" anchor="t" anchorCtr="0" compatLnSpc="1">
            <a:prstTxWarp prst="textNoShape">
              <a:avLst/>
            </a:prstTxWarp>
          </a:bodyPr>
          <a:lstStyle>
            <a:lvl1pPr algn="r">
              <a:defRPr sz="1200"/>
            </a:lvl1pPr>
          </a:lstStyle>
          <a:p>
            <a:fld id="{6B04B1A9-8EC3-41B8-8A05-600CCEF8D0FA}" type="datetime1">
              <a:rPr lang="en-AU"/>
              <a:pPr/>
              <a:t>15/08/2012</a:t>
            </a:fld>
            <a:endParaRPr lang="en-AU"/>
          </a:p>
        </p:txBody>
      </p:sp>
      <p:sp>
        <p:nvSpPr>
          <p:cNvPr id="4" name="Footer Placeholder 3"/>
          <p:cNvSpPr>
            <a:spLocks noGrp="1"/>
          </p:cNvSpPr>
          <p:nvPr>
            <p:ph type="ftr" sz="quarter" idx="2"/>
          </p:nvPr>
        </p:nvSpPr>
        <p:spPr>
          <a:xfrm>
            <a:off x="0" y="9428584"/>
            <a:ext cx="2889938" cy="496332"/>
          </a:xfrm>
          <a:prstGeom prst="rect">
            <a:avLst/>
          </a:prstGeom>
        </p:spPr>
        <p:txBody>
          <a:bodyPr vert="horz" lIns="90727" tIns="45363" rIns="90727" bIns="45363" rtlCol="0" anchor="b"/>
          <a:lstStyle>
            <a:lvl1pPr algn="l">
              <a:defRPr sz="1200">
                <a:ea typeface="+mn-ea"/>
              </a:defRPr>
            </a:lvl1pPr>
          </a:lstStyle>
          <a:p>
            <a:pPr>
              <a:defRPr/>
            </a:pPr>
            <a:endParaRPr lang="en-AU"/>
          </a:p>
        </p:txBody>
      </p:sp>
      <p:sp>
        <p:nvSpPr>
          <p:cNvPr id="5" name="Slide Number Placeholder 4"/>
          <p:cNvSpPr>
            <a:spLocks noGrp="1"/>
          </p:cNvSpPr>
          <p:nvPr>
            <p:ph type="sldNum" sz="quarter" idx="3"/>
          </p:nvPr>
        </p:nvSpPr>
        <p:spPr>
          <a:xfrm>
            <a:off x="3777607" y="9428584"/>
            <a:ext cx="2889938" cy="496332"/>
          </a:xfrm>
          <a:prstGeom prst="rect">
            <a:avLst/>
          </a:prstGeom>
        </p:spPr>
        <p:txBody>
          <a:bodyPr vert="horz" wrap="square" lIns="90727" tIns="45363" rIns="90727" bIns="45363" numCol="1" anchor="b" anchorCtr="0" compatLnSpc="1">
            <a:prstTxWarp prst="textNoShape">
              <a:avLst/>
            </a:prstTxWarp>
          </a:bodyPr>
          <a:lstStyle>
            <a:lvl1pPr algn="r">
              <a:defRPr sz="1200"/>
            </a:lvl1pPr>
          </a:lstStyle>
          <a:p>
            <a:fld id="{12EEF962-26E6-4FE7-AE80-0F756C01EEA9}" type="slidenum">
              <a:rPr lang="en-AU"/>
              <a:pPr/>
              <a:t>‹#›</a:t>
            </a:fld>
            <a:endParaRPr lang="en-AU"/>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AU"/>
          </a:p>
        </p:txBody>
      </p:sp>
      <p:sp>
        <p:nvSpPr>
          <p:cNvPr id="4" name="Rectangle 4"/>
          <p:cNvSpPr>
            <a:spLocks noGrp="1" noChangeArrowheads="1"/>
          </p:cNvSpPr>
          <p:nvPr>
            <p:ph type="dt" sz="half" idx="10"/>
          </p:nvPr>
        </p:nvSpPr>
        <p:spPr>
          <a:ln/>
        </p:spPr>
        <p:txBody>
          <a:bodyPr/>
          <a:lstStyle>
            <a:lvl1pPr>
              <a:defRPr/>
            </a:lvl1pPr>
          </a:lstStyle>
          <a:p>
            <a:pPr>
              <a:defRPr/>
            </a:pPr>
            <a:endParaRPr lang="en-AU"/>
          </a:p>
        </p:txBody>
      </p:sp>
      <p:sp>
        <p:nvSpPr>
          <p:cNvPr id="5" name="Rectangle 5"/>
          <p:cNvSpPr>
            <a:spLocks noGrp="1" noChangeArrowheads="1"/>
          </p:cNvSpPr>
          <p:nvPr>
            <p:ph type="ftr" sz="quarter" idx="11"/>
          </p:nvPr>
        </p:nvSpPr>
        <p:spPr>
          <a:ln/>
        </p:spPr>
        <p:txBody>
          <a:bodyPr/>
          <a:lstStyle>
            <a:lvl1pPr>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5C99938E-4212-4BC9-86E7-3B8B0854B104}" type="slidenum">
              <a:rPr lang="en-AU"/>
              <a:pPr/>
              <a:t>‹#›</a:t>
            </a:fld>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4"/>
          <p:cNvSpPr>
            <a:spLocks noGrp="1" noChangeArrowheads="1"/>
          </p:cNvSpPr>
          <p:nvPr>
            <p:ph type="dt" sz="half" idx="10"/>
          </p:nvPr>
        </p:nvSpPr>
        <p:spPr>
          <a:ln/>
        </p:spPr>
        <p:txBody>
          <a:bodyPr/>
          <a:lstStyle>
            <a:lvl1pPr>
              <a:defRPr/>
            </a:lvl1pPr>
          </a:lstStyle>
          <a:p>
            <a:pPr>
              <a:defRPr/>
            </a:pPr>
            <a:endParaRPr lang="en-AU"/>
          </a:p>
        </p:txBody>
      </p:sp>
      <p:sp>
        <p:nvSpPr>
          <p:cNvPr id="5" name="Rectangle 5"/>
          <p:cNvSpPr>
            <a:spLocks noGrp="1" noChangeArrowheads="1"/>
          </p:cNvSpPr>
          <p:nvPr>
            <p:ph type="ftr" sz="quarter" idx="11"/>
          </p:nvPr>
        </p:nvSpPr>
        <p:spPr>
          <a:ln/>
        </p:spPr>
        <p:txBody>
          <a:bodyPr/>
          <a:lstStyle>
            <a:lvl1pPr>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267CB028-C89D-42E1-B868-C0711CE9DF27}" type="slidenum">
              <a:rPr lang="en-AU"/>
              <a:pPr/>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4"/>
          <p:cNvSpPr>
            <a:spLocks noGrp="1" noChangeArrowheads="1"/>
          </p:cNvSpPr>
          <p:nvPr>
            <p:ph type="dt" sz="half" idx="10"/>
          </p:nvPr>
        </p:nvSpPr>
        <p:spPr>
          <a:ln/>
        </p:spPr>
        <p:txBody>
          <a:bodyPr/>
          <a:lstStyle>
            <a:lvl1pPr>
              <a:defRPr/>
            </a:lvl1pPr>
          </a:lstStyle>
          <a:p>
            <a:pPr>
              <a:defRPr/>
            </a:pPr>
            <a:endParaRPr lang="en-AU"/>
          </a:p>
        </p:txBody>
      </p:sp>
      <p:sp>
        <p:nvSpPr>
          <p:cNvPr id="5" name="Rectangle 5"/>
          <p:cNvSpPr>
            <a:spLocks noGrp="1" noChangeArrowheads="1"/>
          </p:cNvSpPr>
          <p:nvPr>
            <p:ph type="ftr" sz="quarter" idx="11"/>
          </p:nvPr>
        </p:nvSpPr>
        <p:spPr>
          <a:ln/>
        </p:spPr>
        <p:txBody>
          <a:bodyPr/>
          <a:lstStyle>
            <a:lvl1pPr>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D71E10A2-5BE4-49A8-9EA0-741B6971A976}" type="slidenum">
              <a:rPr lang="en-AU"/>
              <a:pPr/>
              <a:t>‹#›</a:t>
            </a:fld>
            <a:endParaRPr lang="en-A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AU"/>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Rectangle 4"/>
          <p:cNvSpPr>
            <a:spLocks noGrp="1" noChangeArrowheads="1"/>
          </p:cNvSpPr>
          <p:nvPr>
            <p:ph type="dt" sz="half" idx="10"/>
          </p:nvPr>
        </p:nvSpPr>
        <p:spPr>
          <a:ln/>
        </p:spPr>
        <p:txBody>
          <a:bodyPr/>
          <a:lstStyle>
            <a:lvl1pPr>
              <a:defRPr/>
            </a:lvl1pPr>
          </a:lstStyle>
          <a:p>
            <a:pPr>
              <a:defRPr/>
            </a:pPr>
            <a:endParaRPr lang="en-AU"/>
          </a:p>
        </p:txBody>
      </p:sp>
      <p:sp>
        <p:nvSpPr>
          <p:cNvPr id="6" name="Rectangle 5"/>
          <p:cNvSpPr>
            <a:spLocks noGrp="1" noChangeArrowheads="1"/>
          </p:cNvSpPr>
          <p:nvPr>
            <p:ph type="ftr" sz="quarter" idx="11"/>
          </p:nvPr>
        </p:nvSpPr>
        <p:spPr>
          <a:ln/>
        </p:spPr>
        <p:txBody>
          <a:bodyPr/>
          <a:lstStyle>
            <a:lvl1pPr>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fld id="{A67D2ACF-5BB7-490D-A9D9-9D78B6FB6BBB}" type="slidenum">
              <a:rPr lang="en-AU"/>
              <a:pPr/>
              <a:t>‹#›</a:t>
            </a:fld>
            <a:endParaRPr lang="en-A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BLUE DIVIDER Slide">
    <p:spTree>
      <p:nvGrpSpPr>
        <p:cNvPr id="1" name=""/>
        <p:cNvGrpSpPr/>
        <p:nvPr/>
      </p:nvGrpSpPr>
      <p:grpSpPr>
        <a:xfrm>
          <a:off x="0" y="0"/>
          <a:ext cx="0" cy="0"/>
          <a:chOff x="0" y="0"/>
          <a:chExt cx="0" cy="0"/>
        </a:xfrm>
      </p:grpSpPr>
      <p:sp>
        <p:nvSpPr>
          <p:cNvPr id="5" name="Rectangle 4"/>
          <p:cNvSpPr/>
          <p:nvPr userDrawn="1"/>
        </p:nvSpPr>
        <p:spPr bwMode="ltGray">
          <a:xfrm>
            <a:off x="0" y="0"/>
            <a:ext cx="9144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AU" sz="900"/>
          </a:p>
        </p:txBody>
      </p:sp>
      <p:sp>
        <p:nvSpPr>
          <p:cNvPr id="6" name="Rectangle 5"/>
          <p:cNvSpPr/>
          <p:nvPr userDrawn="1"/>
        </p:nvSpPr>
        <p:spPr bwMode="white">
          <a:xfrm flipH="1">
            <a:off x="0" y="5715000"/>
            <a:ext cx="9144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AU"/>
          </a:p>
        </p:txBody>
      </p:sp>
      <p:sp>
        <p:nvSpPr>
          <p:cNvPr id="7" name="Rectangle 6"/>
          <p:cNvSpPr/>
          <p:nvPr userDrawn="1"/>
        </p:nvSpPr>
        <p:spPr bwMode="ltGray">
          <a:xfrm>
            <a:off x="855663" y="5248275"/>
            <a:ext cx="1358900" cy="135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AU"/>
          </a:p>
        </p:txBody>
      </p:sp>
      <p:grpSp>
        <p:nvGrpSpPr>
          <p:cNvPr id="3" name="Group 14"/>
          <p:cNvGrpSpPr>
            <a:grpSpLocks/>
          </p:cNvGrpSpPr>
          <p:nvPr userDrawn="1"/>
        </p:nvGrpSpPr>
        <p:grpSpPr bwMode="auto">
          <a:xfrm>
            <a:off x="223838" y="5967413"/>
            <a:ext cx="1268412" cy="639762"/>
            <a:chOff x="261938" y="5715016"/>
            <a:chExt cx="1612106" cy="789289"/>
          </a:xfrm>
        </p:grpSpPr>
        <p:sp>
          <p:nvSpPr>
            <p:cNvPr id="9" name="Rectangle 8"/>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AU"/>
            </a:p>
          </p:txBody>
        </p:sp>
        <p:pic>
          <p:nvPicPr>
            <p:cNvPr id="10" name="Picture 17" descr="USY_MB1_rgb_Reversed_Standard_Logo.png"/>
            <p:cNvPicPr>
              <a:picLocks noChangeAspect="1"/>
            </p:cNvPicPr>
            <p:nvPr userDrawn="1"/>
          </p:nvPicPr>
          <p:blipFill>
            <a:blip r:embed="rId2" cstate="print"/>
            <a:srcRect/>
            <a:stretch>
              <a:fillRect/>
            </a:stretch>
          </p:blipFill>
          <p:spPr bwMode="auto">
            <a:xfrm>
              <a:off x="433773" y="5890063"/>
              <a:ext cx="1268436" cy="439194"/>
            </a:xfrm>
            <a:prstGeom prst="rect">
              <a:avLst/>
            </a:prstGeom>
            <a:noFill/>
            <a:ln w="9525">
              <a:noFill/>
              <a:miter lim="800000"/>
              <a:headEnd/>
              <a:tailEnd/>
            </a:ln>
          </p:spPr>
        </p:pic>
      </p:grpSp>
      <p:sp>
        <p:nvSpPr>
          <p:cNvPr id="2" name="Title 1"/>
          <p:cNvSpPr>
            <a:spLocks noGrp="1"/>
          </p:cNvSpPr>
          <p:nvPr>
            <p:ph type="ctrTitle"/>
          </p:nvPr>
        </p:nvSpPr>
        <p:spPr bwMode="black">
          <a:xfrm>
            <a:off x="285719" y="1777496"/>
            <a:ext cx="7599393" cy="1080000"/>
          </a:xfrm>
        </p:spPr>
        <p:txBody>
          <a:bodyPr anchor="ctr">
            <a:normAutofit/>
          </a:bodyPr>
          <a:lstStyle>
            <a:lvl1pPr algn="l">
              <a:defRPr sz="2800" b="0" baseline="0">
                <a:solidFill>
                  <a:schemeClr val="tx1"/>
                </a:solidFill>
                <a:latin typeface="+mj-lt"/>
              </a:defRPr>
            </a:lvl1pPr>
          </a:lstStyle>
          <a:p>
            <a:r>
              <a:rPr lang="en-US" smtClean="0"/>
              <a:t>Click to edit Master title style</a:t>
            </a:r>
            <a:endParaRPr lang="en-AU" dirty="0"/>
          </a:p>
        </p:txBody>
      </p:sp>
      <p:sp>
        <p:nvSpPr>
          <p:cNvPr id="13" name="Text Placeholder 12"/>
          <p:cNvSpPr>
            <a:spLocks noGrp="1"/>
          </p:cNvSpPr>
          <p:nvPr>
            <p:ph type="body" sz="quarter" idx="11"/>
          </p:nvPr>
        </p:nvSpPr>
        <p:spPr bwMode="black">
          <a:xfrm>
            <a:off x="7893038" y="1777495"/>
            <a:ext cx="1143012" cy="1080000"/>
          </a:xfrm>
        </p:spPr>
        <p:txBody>
          <a:bodyPr anchor="ctr"/>
          <a:lstStyle>
            <a:lvl1pPr algn="r">
              <a:buNone/>
              <a:defRPr sz="4000" b="1">
                <a:solidFill>
                  <a:schemeClr val="tx1"/>
                </a:solidFill>
                <a:latin typeface="+mj-lt"/>
              </a:defRPr>
            </a:lvl1pPr>
          </a:lstStyle>
          <a:p>
            <a:pPr lvl="0"/>
            <a:r>
              <a:rPr lang="en-US" smtClean="0"/>
              <a:t>Click to edit Master text styles</a:t>
            </a:r>
          </a:p>
        </p:txBody>
      </p:sp>
      <p:sp>
        <p:nvSpPr>
          <p:cNvPr id="17" name="Text Placeholder 16"/>
          <p:cNvSpPr>
            <a:spLocks noGrp="1"/>
          </p:cNvSpPr>
          <p:nvPr>
            <p:ph type="body" sz="quarter" idx="13"/>
          </p:nvPr>
        </p:nvSpPr>
        <p:spPr bwMode="black">
          <a:xfrm>
            <a:off x="7893038" y="2857496"/>
            <a:ext cx="1144800" cy="142875"/>
          </a:xfrm>
        </p:spPr>
        <p:txBody>
          <a:bodyPr>
            <a:noAutofit/>
          </a:bodyPr>
          <a:lstStyle>
            <a:lvl1pPr algn="ctr">
              <a:buNone/>
              <a:defRPr sz="700" baseline="0">
                <a:solidFill>
                  <a:schemeClr val="tx1"/>
                </a:solidFill>
              </a:defRPr>
            </a:lvl1pPr>
          </a:lstStyle>
          <a:p>
            <a:pPr lvl="0"/>
            <a:r>
              <a:rPr lang="en-US" smtClean="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4"/>
          <p:cNvSpPr>
            <a:spLocks noGrp="1" noChangeArrowheads="1"/>
          </p:cNvSpPr>
          <p:nvPr>
            <p:ph type="dt" sz="half" idx="10"/>
          </p:nvPr>
        </p:nvSpPr>
        <p:spPr>
          <a:ln/>
        </p:spPr>
        <p:txBody>
          <a:bodyPr/>
          <a:lstStyle>
            <a:lvl1pPr>
              <a:defRPr/>
            </a:lvl1pPr>
          </a:lstStyle>
          <a:p>
            <a:pPr>
              <a:defRPr/>
            </a:pPr>
            <a:endParaRPr lang="en-AU"/>
          </a:p>
        </p:txBody>
      </p:sp>
      <p:sp>
        <p:nvSpPr>
          <p:cNvPr id="5" name="Rectangle 5"/>
          <p:cNvSpPr>
            <a:spLocks noGrp="1" noChangeArrowheads="1"/>
          </p:cNvSpPr>
          <p:nvPr>
            <p:ph type="ftr" sz="quarter" idx="11"/>
          </p:nvPr>
        </p:nvSpPr>
        <p:spPr>
          <a:ln/>
        </p:spPr>
        <p:txBody>
          <a:bodyPr/>
          <a:lstStyle>
            <a:lvl1pPr>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2C070C35-1CBB-4937-9FB0-6AAD507137E0}" type="slidenum">
              <a:rPr lang="en-AU"/>
              <a:pPr/>
              <a:t>‹#›</a:t>
            </a:fld>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AU"/>
          </a:p>
        </p:txBody>
      </p:sp>
      <p:sp>
        <p:nvSpPr>
          <p:cNvPr id="5" name="Rectangle 5"/>
          <p:cNvSpPr>
            <a:spLocks noGrp="1" noChangeArrowheads="1"/>
          </p:cNvSpPr>
          <p:nvPr>
            <p:ph type="ftr" sz="quarter" idx="11"/>
          </p:nvPr>
        </p:nvSpPr>
        <p:spPr>
          <a:ln/>
        </p:spPr>
        <p:txBody>
          <a:bodyPr/>
          <a:lstStyle>
            <a:lvl1pPr>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6632AC5F-7C95-424E-86B2-FDF3E2F5110B}" type="slidenum">
              <a:rPr lang="en-AU"/>
              <a:pPr/>
              <a:t>‹#›</a:t>
            </a:fld>
            <a:endParaRPr lang="en-A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Rectangle 4"/>
          <p:cNvSpPr>
            <a:spLocks noGrp="1" noChangeArrowheads="1"/>
          </p:cNvSpPr>
          <p:nvPr>
            <p:ph type="dt" sz="half" idx="10"/>
          </p:nvPr>
        </p:nvSpPr>
        <p:spPr>
          <a:ln/>
        </p:spPr>
        <p:txBody>
          <a:bodyPr/>
          <a:lstStyle>
            <a:lvl1pPr>
              <a:defRPr/>
            </a:lvl1pPr>
          </a:lstStyle>
          <a:p>
            <a:pPr>
              <a:defRPr/>
            </a:pPr>
            <a:endParaRPr lang="en-AU"/>
          </a:p>
        </p:txBody>
      </p:sp>
      <p:sp>
        <p:nvSpPr>
          <p:cNvPr id="6" name="Rectangle 5"/>
          <p:cNvSpPr>
            <a:spLocks noGrp="1" noChangeArrowheads="1"/>
          </p:cNvSpPr>
          <p:nvPr>
            <p:ph type="ftr" sz="quarter" idx="11"/>
          </p:nvPr>
        </p:nvSpPr>
        <p:spPr>
          <a:ln/>
        </p:spPr>
        <p:txBody>
          <a:bodyPr/>
          <a:lstStyle>
            <a:lvl1pPr>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fld id="{FC94A8AB-6691-427D-B7A8-FCB5D4A7D0A9}" type="slidenum">
              <a:rPr lang="en-AU"/>
              <a:pPr/>
              <a:t>‹#›</a:t>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Rectangle 4"/>
          <p:cNvSpPr>
            <a:spLocks noGrp="1" noChangeArrowheads="1"/>
          </p:cNvSpPr>
          <p:nvPr>
            <p:ph type="dt" sz="half" idx="10"/>
          </p:nvPr>
        </p:nvSpPr>
        <p:spPr>
          <a:ln/>
        </p:spPr>
        <p:txBody>
          <a:bodyPr/>
          <a:lstStyle>
            <a:lvl1pPr>
              <a:defRPr/>
            </a:lvl1pPr>
          </a:lstStyle>
          <a:p>
            <a:pPr>
              <a:defRPr/>
            </a:pPr>
            <a:endParaRPr lang="en-AU"/>
          </a:p>
        </p:txBody>
      </p:sp>
      <p:sp>
        <p:nvSpPr>
          <p:cNvPr id="8" name="Rectangle 5"/>
          <p:cNvSpPr>
            <a:spLocks noGrp="1" noChangeArrowheads="1"/>
          </p:cNvSpPr>
          <p:nvPr>
            <p:ph type="ftr" sz="quarter" idx="11"/>
          </p:nvPr>
        </p:nvSpPr>
        <p:spPr>
          <a:ln/>
        </p:spPr>
        <p:txBody>
          <a:bodyPr/>
          <a:lstStyle>
            <a:lvl1pPr>
              <a:defRPr/>
            </a:lvl1pPr>
          </a:lstStyle>
          <a:p>
            <a:pPr>
              <a:defRPr/>
            </a:pPr>
            <a:endParaRPr lang="en-AU"/>
          </a:p>
        </p:txBody>
      </p:sp>
      <p:sp>
        <p:nvSpPr>
          <p:cNvPr id="9" name="Rectangle 6"/>
          <p:cNvSpPr>
            <a:spLocks noGrp="1" noChangeArrowheads="1"/>
          </p:cNvSpPr>
          <p:nvPr>
            <p:ph type="sldNum" sz="quarter" idx="12"/>
          </p:nvPr>
        </p:nvSpPr>
        <p:spPr>
          <a:ln/>
        </p:spPr>
        <p:txBody>
          <a:bodyPr/>
          <a:lstStyle>
            <a:lvl1pPr>
              <a:defRPr/>
            </a:lvl1pPr>
          </a:lstStyle>
          <a:p>
            <a:fld id="{B08EDFC9-182F-41DD-A3DC-8B0713F7E037}" type="slidenum">
              <a:rPr lang="en-AU"/>
              <a:pPr/>
              <a:t>‹#›</a:t>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Rectangle 4"/>
          <p:cNvSpPr>
            <a:spLocks noGrp="1" noChangeArrowheads="1"/>
          </p:cNvSpPr>
          <p:nvPr>
            <p:ph type="dt" sz="half" idx="10"/>
          </p:nvPr>
        </p:nvSpPr>
        <p:spPr>
          <a:ln/>
        </p:spPr>
        <p:txBody>
          <a:bodyPr/>
          <a:lstStyle>
            <a:lvl1pPr>
              <a:defRPr/>
            </a:lvl1pPr>
          </a:lstStyle>
          <a:p>
            <a:pPr>
              <a:defRPr/>
            </a:pPr>
            <a:endParaRPr lang="en-AU"/>
          </a:p>
        </p:txBody>
      </p:sp>
      <p:sp>
        <p:nvSpPr>
          <p:cNvPr id="4" name="Rectangle 5"/>
          <p:cNvSpPr>
            <a:spLocks noGrp="1" noChangeArrowheads="1"/>
          </p:cNvSpPr>
          <p:nvPr>
            <p:ph type="ftr" sz="quarter" idx="11"/>
          </p:nvPr>
        </p:nvSpPr>
        <p:spPr>
          <a:ln/>
        </p:spPr>
        <p:txBody>
          <a:bodyPr/>
          <a:lstStyle>
            <a:lvl1pPr>
              <a:defRPr/>
            </a:lvl1pPr>
          </a:lstStyle>
          <a:p>
            <a:pPr>
              <a:defRPr/>
            </a:pPr>
            <a:endParaRPr lang="en-AU"/>
          </a:p>
        </p:txBody>
      </p:sp>
      <p:sp>
        <p:nvSpPr>
          <p:cNvPr id="5" name="Rectangle 6"/>
          <p:cNvSpPr>
            <a:spLocks noGrp="1" noChangeArrowheads="1"/>
          </p:cNvSpPr>
          <p:nvPr>
            <p:ph type="sldNum" sz="quarter" idx="12"/>
          </p:nvPr>
        </p:nvSpPr>
        <p:spPr>
          <a:ln/>
        </p:spPr>
        <p:txBody>
          <a:bodyPr/>
          <a:lstStyle>
            <a:lvl1pPr>
              <a:defRPr/>
            </a:lvl1pPr>
          </a:lstStyle>
          <a:p>
            <a:fld id="{87128CE9-7065-45BD-B129-32CA79E6E25E}" type="slidenum">
              <a:rPr lang="en-AU"/>
              <a:pPr/>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AU"/>
          </a:p>
        </p:txBody>
      </p:sp>
      <p:sp>
        <p:nvSpPr>
          <p:cNvPr id="3" name="Rectangle 5"/>
          <p:cNvSpPr>
            <a:spLocks noGrp="1" noChangeArrowheads="1"/>
          </p:cNvSpPr>
          <p:nvPr>
            <p:ph type="ftr" sz="quarter" idx="11"/>
          </p:nvPr>
        </p:nvSpPr>
        <p:spPr>
          <a:ln/>
        </p:spPr>
        <p:txBody>
          <a:bodyPr/>
          <a:lstStyle>
            <a:lvl1pPr>
              <a:defRPr/>
            </a:lvl1pPr>
          </a:lstStyle>
          <a:p>
            <a:pPr>
              <a:defRPr/>
            </a:pPr>
            <a:endParaRPr lang="en-AU"/>
          </a:p>
        </p:txBody>
      </p:sp>
      <p:sp>
        <p:nvSpPr>
          <p:cNvPr id="4" name="Rectangle 6"/>
          <p:cNvSpPr>
            <a:spLocks noGrp="1" noChangeArrowheads="1"/>
          </p:cNvSpPr>
          <p:nvPr>
            <p:ph type="sldNum" sz="quarter" idx="12"/>
          </p:nvPr>
        </p:nvSpPr>
        <p:spPr>
          <a:ln/>
        </p:spPr>
        <p:txBody>
          <a:bodyPr/>
          <a:lstStyle>
            <a:lvl1pPr>
              <a:defRPr/>
            </a:lvl1pPr>
          </a:lstStyle>
          <a:p>
            <a:fld id="{3E602B84-69DB-4810-8FBD-6D2BEA95EA4F}" type="slidenum">
              <a:rPr lang="en-AU"/>
              <a:pPr/>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AU"/>
          </a:p>
        </p:txBody>
      </p:sp>
      <p:sp>
        <p:nvSpPr>
          <p:cNvPr id="6" name="Rectangle 5"/>
          <p:cNvSpPr>
            <a:spLocks noGrp="1" noChangeArrowheads="1"/>
          </p:cNvSpPr>
          <p:nvPr>
            <p:ph type="ftr" sz="quarter" idx="11"/>
          </p:nvPr>
        </p:nvSpPr>
        <p:spPr>
          <a:ln/>
        </p:spPr>
        <p:txBody>
          <a:bodyPr/>
          <a:lstStyle>
            <a:lvl1pPr>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fld id="{71C772E5-4AC8-441A-A32B-ABB9F7B57C02}" type="slidenum">
              <a:rPr lang="en-AU"/>
              <a:pPr/>
              <a:t>‹#›</a:t>
            </a:fld>
            <a:endParaRPr lang="en-A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AU"/>
          </a:p>
        </p:txBody>
      </p:sp>
      <p:sp>
        <p:nvSpPr>
          <p:cNvPr id="6" name="Rectangle 5"/>
          <p:cNvSpPr>
            <a:spLocks noGrp="1" noChangeArrowheads="1"/>
          </p:cNvSpPr>
          <p:nvPr>
            <p:ph type="ftr" sz="quarter" idx="11"/>
          </p:nvPr>
        </p:nvSpPr>
        <p:spPr>
          <a:ln/>
        </p:spPr>
        <p:txBody>
          <a:bodyPr/>
          <a:lstStyle>
            <a:lvl1pPr>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fld id="{8C9B5501-00B4-4474-A1EF-E6FB9D69251B}" type="slidenum">
              <a:rPr lang="en-AU"/>
              <a:pPr/>
              <a:t>‹#›</a:t>
            </a:fld>
            <a:endParaRPr lang="en-A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AU"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mn-ea"/>
              </a:defRPr>
            </a:lvl1pPr>
          </a:lstStyle>
          <a:p>
            <a:pPr>
              <a:defRPr/>
            </a:pPr>
            <a:endParaRPr lang="en-AU"/>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mn-ea"/>
              </a:defRPr>
            </a:lvl1pPr>
          </a:lstStyle>
          <a:p>
            <a:pPr>
              <a:defRPr/>
            </a:pPr>
            <a:endParaRPr lang="en-AU"/>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DB9D8B19-461B-4538-8145-DEFA1B3308F2}" type="slidenum">
              <a:rPr lang="en-AU"/>
              <a:pPr/>
              <a:t>‹#›</a:t>
            </a:fld>
            <a:endParaRPr lang="en-A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Arial" charset="0"/>
          <a:cs typeface="+mj-cs"/>
        </a:defRPr>
      </a:lvl1pPr>
      <a:lvl2pPr algn="ctr" rtl="0" eaLnBrk="0" fontAlgn="base" hangingPunct="0">
        <a:spcBef>
          <a:spcPct val="0"/>
        </a:spcBef>
        <a:spcAft>
          <a:spcPct val="0"/>
        </a:spcAft>
        <a:defRPr sz="4400">
          <a:solidFill>
            <a:schemeClr val="tx2"/>
          </a:solidFill>
          <a:latin typeface="Arial" charset="0"/>
          <a:ea typeface="Arial" charset="0"/>
          <a:cs typeface="Arial" charset="0"/>
        </a:defRPr>
      </a:lvl2pPr>
      <a:lvl3pPr algn="ctr" rtl="0" eaLnBrk="0" fontAlgn="base" hangingPunct="0">
        <a:spcBef>
          <a:spcPct val="0"/>
        </a:spcBef>
        <a:spcAft>
          <a:spcPct val="0"/>
        </a:spcAft>
        <a:defRPr sz="4400">
          <a:solidFill>
            <a:schemeClr val="tx2"/>
          </a:solidFill>
          <a:latin typeface="Arial" charset="0"/>
          <a:ea typeface="Arial" charset="0"/>
          <a:cs typeface="Arial" charset="0"/>
        </a:defRPr>
      </a:lvl3pPr>
      <a:lvl4pPr algn="ctr" rtl="0" eaLnBrk="0" fontAlgn="base" hangingPunct="0">
        <a:spcBef>
          <a:spcPct val="0"/>
        </a:spcBef>
        <a:spcAft>
          <a:spcPct val="0"/>
        </a:spcAft>
        <a:defRPr sz="4400">
          <a:solidFill>
            <a:schemeClr val="tx2"/>
          </a:solidFill>
          <a:latin typeface="Arial" charset="0"/>
          <a:ea typeface="Arial" charset="0"/>
          <a:cs typeface="Arial" charset="0"/>
        </a:defRPr>
      </a:lvl4pPr>
      <a:lvl5pPr algn="ctr" rtl="0" eaLnBrk="0" fontAlgn="base" hangingPunct="0">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Arial"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15.jpe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7.jpeg"/><Relationship Id="rId11" Type="http://schemas.openxmlformats.org/officeDocument/2006/relationships/image" Target="../media/image32.jpeg"/><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25.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457200" y="1600200"/>
            <a:ext cx="8001000" cy="4572000"/>
          </a:xfrm>
        </p:spPr>
        <p:txBody>
          <a:bodyPr/>
          <a:lstStyle/>
          <a:p>
            <a:pPr eaLnBrk="1" hangingPunct="1"/>
            <a:r>
              <a:rPr lang="en-AU" sz="2400" dirty="0" smtClean="0"/>
              <a:t>Are digital technologies a good or bad thing for archaeology and cultural heritage practice?</a:t>
            </a:r>
            <a:r>
              <a:rPr lang="en-AU" sz="3200" dirty="0" smtClean="0"/>
              <a:t/>
            </a:r>
            <a:br>
              <a:rPr lang="en-AU" sz="3200" dirty="0" smtClean="0"/>
            </a:br>
            <a:r>
              <a:rPr lang="en-AU" sz="3200" dirty="0" smtClean="0"/>
              <a:t/>
            </a:r>
            <a:br>
              <a:rPr lang="en-AU" sz="3200" dirty="0" smtClean="0"/>
            </a:br>
            <a:r>
              <a:rPr lang="en-AU" sz="2400" dirty="0" smtClean="0"/>
              <a:t>Dr Sarah Colley</a:t>
            </a:r>
            <a:br>
              <a:rPr lang="en-AU" sz="2400" dirty="0" smtClean="0"/>
            </a:br>
            <a:r>
              <a:rPr lang="en-AU" sz="2400" dirty="0" smtClean="0"/>
              <a:t>Dept. of Archaeology, University of Sydney</a:t>
            </a:r>
            <a:br>
              <a:rPr lang="en-AU" sz="2400" dirty="0" smtClean="0"/>
            </a:br>
            <a:r>
              <a:rPr lang="en-AU" sz="3200" dirty="0" smtClean="0"/>
              <a:t/>
            </a:r>
            <a:br>
              <a:rPr lang="en-AU" sz="3200" dirty="0" smtClean="0"/>
            </a:br>
            <a:r>
              <a:rPr lang="en-AU" sz="1600" dirty="0" smtClean="0"/>
              <a:t>Federated Archaeological Information Management System Project</a:t>
            </a:r>
            <a:br>
              <a:rPr lang="en-AU" sz="1600" dirty="0" smtClean="0"/>
            </a:br>
            <a:r>
              <a:rPr lang="en-AU" sz="1600" dirty="0" smtClean="0"/>
              <a:t>Stocktaking Workshop</a:t>
            </a:r>
            <a:br>
              <a:rPr lang="en-AU" sz="1600" dirty="0" smtClean="0"/>
            </a:br>
            <a:r>
              <a:rPr lang="en-AU" sz="1600" dirty="0" smtClean="0"/>
              <a:t>UNSW, Sydney, Aug 2012</a:t>
            </a:r>
            <a:r>
              <a:rPr lang="en-AU" sz="2000" dirty="0" smtClean="0"/>
              <a:t/>
            </a:r>
            <a:br>
              <a:rPr lang="en-AU" sz="2000" dirty="0" smtClean="0"/>
            </a:br>
            <a:r>
              <a:rPr lang="en-AU" sz="2000" dirty="0" smtClean="0"/>
              <a:t/>
            </a:r>
            <a:br>
              <a:rPr lang="en-AU" sz="2000" dirty="0" smtClean="0"/>
            </a:br>
            <a:r>
              <a:rPr lang="en-AU" sz="1600" dirty="0" smtClean="0"/>
              <a:t>Plenary Session: Sensitive Data</a:t>
            </a:r>
            <a:r>
              <a:rPr lang="en-AU" sz="2000" dirty="0" smtClean="0"/>
              <a:t/>
            </a:r>
            <a:br>
              <a:rPr lang="en-AU" sz="2000" dirty="0" smtClean="0"/>
            </a:br>
            <a:endParaRPr lang="en-AU" sz="20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33400" y="228600"/>
            <a:ext cx="8229600" cy="11430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chemeClr val="tx2"/>
                </a:solidFill>
                <a:effectLst/>
                <a:uLnTx/>
                <a:uFillTx/>
                <a:latin typeface="+mj-lt"/>
                <a:ea typeface="Arial" charset="0"/>
                <a:cs typeface="+mj-cs"/>
              </a:rPr>
              <a:t>‘social media’ – challenges </a:t>
            </a:r>
          </a:p>
        </p:txBody>
      </p:sp>
      <p:pic>
        <p:nvPicPr>
          <p:cNvPr id="6" name="Picture 2"/>
          <p:cNvPicPr>
            <a:picLocks noChangeAspect="1" noChangeArrowheads="1"/>
          </p:cNvPicPr>
          <p:nvPr/>
        </p:nvPicPr>
        <p:blipFill>
          <a:blip r:embed="rId2" cstate="print"/>
          <a:srcRect l="10000" t="28889" r="10000" b="41481"/>
          <a:stretch>
            <a:fillRect/>
          </a:stretch>
        </p:blipFill>
        <p:spPr bwMode="auto">
          <a:xfrm>
            <a:off x="152400" y="5562600"/>
            <a:ext cx="4495800" cy="936625"/>
          </a:xfrm>
          <a:prstGeom prst="rect">
            <a:avLst/>
          </a:prstGeom>
          <a:noFill/>
          <a:ln w="9525">
            <a:noFill/>
            <a:miter lim="800000"/>
            <a:headEnd/>
            <a:tailEnd/>
          </a:ln>
        </p:spPr>
      </p:pic>
      <p:sp>
        <p:nvSpPr>
          <p:cNvPr id="7" name="Rectangle 6"/>
          <p:cNvSpPr/>
          <p:nvPr/>
        </p:nvSpPr>
        <p:spPr>
          <a:xfrm>
            <a:off x="457200" y="838200"/>
            <a:ext cx="8001000" cy="4916731"/>
          </a:xfrm>
          <a:prstGeom prst="rect">
            <a:avLst/>
          </a:prstGeom>
        </p:spPr>
        <p:txBody>
          <a:bodyPr wrap="square">
            <a:spAutoFit/>
          </a:bodyPr>
          <a:lstStyle/>
          <a:p>
            <a:pPr indent="-457200">
              <a:lnSpc>
                <a:spcPct val="150000"/>
              </a:lnSpc>
              <a:buFont typeface="Arial" charset="0"/>
              <a:buNone/>
              <a:defRPr/>
            </a:pPr>
            <a:r>
              <a:rPr lang="en-US" sz="1300" dirty="0"/>
              <a:t>“Don’t have much traffic</a:t>
            </a:r>
            <a:r>
              <a:rPr lang="en-US" sz="1300" dirty="0" smtClean="0"/>
              <a:t>”. “</a:t>
            </a:r>
            <a:r>
              <a:rPr lang="en-US" sz="1300" dirty="0"/>
              <a:t>Our company </a:t>
            </a:r>
            <a:r>
              <a:rPr lang="en-US" sz="1300" dirty="0" err="1"/>
              <a:t>Facebook</a:t>
            </a:r>
            <a:r>
              <a:rPr lang="en-US" sz="1300" dirty="0"/>
              <a:t> site was taken down as we didn’t have any Friends and </a:t>
            </a:r>
            <a:r>
              <a:rPr lang="en-US" sz="1300" dirty="0" smtClean="0"/>
              <a:t>	it </a:t>
            </a:r>
            <a:r>
              <a:rPr lang="en-US" sz="1300" dirty="0"/>
              <a:t>was a bit </a:t>
            </a:r>
            <a:r>
              <a:rPr lang="en-US" sz="1300" dirty="0" smtClean="0"/>
              <a:t>embarrassing</a:t>
            </a:r>
            <a:r>
              <a:rPr lang="en-US" sz="1300" dirty="0"/>
              <a:t>”</a:t>
            </a:r>
          </a:p>
          <a:p>
            <a:pPr indent="-457200">
              <a:lnSpc>
                <a:spcPct val="150000"/>
              </a:lnSpc>
              <a:buFont typeface="Arial" charset="0"/>
              <a:buNone/>
              <a:defRPr/>
            </a:pPr>
            <a:r>
              <a:rPr lang="en-US" sz="1300" dirty="0"/>
              <a:t>“Very ephemeral. Rather put effort into more permanent medium”</a:t>
            </a:r>
          </a:p>
          <a:p>
            <a:pPr indent="-457200">
              <a:lnSpc>
                <a:spcPct val="150000"/>
              </a:lnSpc>
              <a:buFont typeface="Arial" charset="0"/>
              <a:buNone/>
              <a:defRPr/>
            </a:pPr>
            <a:r>
              <a:rPr lang="en-US" sz="1300" dirty="0"/>
              <a:t>“I’m too old for that”, “Can’t be bothered”, “No I hate them”</a:t>
            </a:r>
          </a:p>
          <a:p>
            <a:pPr indent="-457200">
              <a:lnSpc>
                <a:spcPct val="150000"/>
              </a:lnSpc>
              <a:buFont typeface="Arial" charset="0"/>
              <a:buNone/>
              <a:defRPr/>
            </a:pPr>
            <a:r>
              <a:rPr lang="en-US" sz="1300" dirty="0"/>
              <a:t>“Concerned about things that go wrong with social media”. “I don’t want them to have my personal details”</a:t>
            </a:r>
          </a:p>
          <a:p>
            <a:pPr indent="-457200">
              <a:lnSpc>
                <a:spcPct val="150000"/>
              </a:lnSpc>
              <a:buFont typeface="Arial" charset="0"/>
              <a:buNone/>
              <a:defRPr/>
            </a:pPr>
            <a:r>
              <a:rPr lang="en-US" sz="1300" dirty="0"/>
              <a:t>“Can’t access </a:t>
            </a:r>
            <a:r>
              <a:rPr lang="en-US" sz="1300" dirty="0" err="1"/>
              <a:t>Facebook</a:t>
            </a:r>
            <a:r>
              <a:rPr lang="en-US" sz="1300" dirty="0"/>
              <a:t> from work computers”. “Don’t think the format is suitable for a professional image”</a:t>
            </a:r>
          </a:p>
          <a:p>
            <a:pPr indent="-457200">
              <a:lnSpc>
                <a:spcPct val="150000"/>
              </a:lnSpc>
              <a:buFont typeface="Arial" charset="0"/>
              <a:buNone/>
              <a:defRPr/>
            </a:pPr>
            <a:r>
              <a:rPr lang="en-US" sz="1300" dirty="0"/>
              <a:t>“I’m addicted to </a:t>
            </a:r>
            <a:r>
              <a:rPr lang="en-US" sz="1300" dirty="0" err="1"/>
              <a:t>Facebook</a:t>
            </a:r>
            <a:r>
              <a:rPr lang="en-US" sz="1300" dirty="0"/>
              <a:t> games. You can waste a lot of time</a:t>
            </a:r>
            <a:r>
              <a:rPr lang="en-US" sz="1300" dirty="0" smtClean="0"/>
              <a:t>.”</a:t>
            </a:r>
          </a:p>
          <a:p>
            <a:pPr indent="-457200">
              <a:lnSpc>
                <a:spcPct val="150000"/>
              </a:lnSpc>
              <a:buFont typeface="Arial" charset="0"/>
              <a:buNone/>
              <a:defRPr/>
            </a:pPr>
            <a:r>
              <a:rPr lang="en-US" sz="1300" dirty="0"/>
              <a:t>“You lose the sense in a truncated Twitter message</a:t>
            </a:r>
            <a:r>
              <a:rPr lang="en-US" sz="1300" dirty="0" smtClean="0"/>
              <a:t>”.</a:t>
            </a:r>
          </a:p>
          <a:p>
            <a:pPr indent="-457200">
              <a:lnSpc>
                <a:spcPct val="150000"/>
              </a:lnSpc>
              <a:buFont typeface="Arial" charset="0"/>
              <a:buNone/>
              <a:defRPr/>
            </a:pPr>
            <a:r>
              <a:rPr lang="en-US" sz="1300" dirty="0" smtClean="0"/>
              <a:t> “</a:t>
            </a:r>
            <a:r>
              <a:rPr lang="en-US" sz="1300" dirty="0"/>
              <a:t>Don’t have a mobile phone that supports Twitter</a:t>
            </a:r>
            <a:r>
              <a:rPr lang="en-US" sz="1300" dirty="0" smtClean="0"/>
              <a:t>”</a:t>
            </a:r>
          </a:p>
          <a:p>
            <a:pPr indent="-457200">
              <a:lnSpc>
                <a:spcPct val="150000"/>
              </a:lnSpc>
              <a:buFont typeface="Arial" charset="0"/>
              <a:buNone/>
              <a:defRPr/>
            </a:pPr>
            <a:r>
              <a:rPr lang="en-US" sz="1300" dirty="0" smtClean="0"/>
              <a:t>“</a:t>
            </a:r>
            <a:r>
              <a:rPr lang="en-US" sz="1300" dirty="0"/>
              <a:t>I don’t want people to know what I am doing”. “Not allowed to use them by government department”</a:t>
            </a:r>
          </a:p>
          <a:p>
            <a:pPr indent="-457200">
              <a:lnSpc>
                <a:spcPct val="150000"/>
              </a:lnSpc>
              <a:buFont typeface="Arial" charset="0"/>
              <a:buNone/>
              <a:defRPr/>
            </a:pPr>
            <a:r>
              <a:rPr lang="en-US" sz="1300" dirty="0"/>
              <a:t>“Don’t have time (to blog)” “Few people contribute (to wikis)” </a:t>
            </a:r>
          </a:p>
          <a:p>
            <a:pPr indent="-457200">
              <a:lnSpc>
                <a:spcPct val="150000"/>
              </a:lnSpc>
              <a:buFont typeface="Arial" charset="0"/>
              <a:buNone/>
              <a:defRPr/>
            </a:pPr>
            <a:r>
              <a:rPr lang="en-US" sz="1300" dirty="0"/>
              <a:t>“Dealing with negative and derogatory comments”. “People feel they can hide behind anonymity and say </a:t>
            </a:r>
            <a:r>
              <a:rPr lang="en-US" sz="1300" dirty="0" smtClean="0"/>
              <a:t>	things </a:t>
            </a:r>
            <a:r>
              <a:rPr lang="en-US" sz="1300" dirty="0"/>
              <a:t>they wouldn’t dare say to your face”</a:t>
            </a:r>
          </a:p>
          <a:p>
            <a:pPr indent="-457200">
              <a:lnSpc>
                <a:spcPct val="150000"/>
              </a:lnSpc>
              <a:buFont typeface="Arial" charset="0"/>
              <a:buNone/>
              <a:defRPr/>
            </a:pPr>
            <a:endParaRPr lang="en-US" sz="1600" dirty="0" smtClean="0"/>
          </a:p>
          <a:p>
            <a:pPr>
              <a:buFont typeface="Arial" charset="0"/>
              <a:buNone/>
              <a:defRPr/>
            </a:pPr>
            <a:endParaRPr lang="en-US" dirty="0" smtClean="0"/>
          </a:p>
          <a:p>
            <a:pPr>
              <a:buFont typeface="Arial" charset="0"/>
              <a:buNone/>
              <a:defRPr/>
            </a:pPr>
            <a:endParaRPr lang="en-US" dirty="0"/>
          </a:p>
        </p:txBody>
      </p:sp>
      <p:pic>
        <p:nvPicPr>
          <p:cNvPr id="8" name="Picture 2"/>
          <p:cNvPicPr>
            <a:picLocks noChangeAspect="1" noChangeArrowheads="1"/>
          </p:cNvPicPr>
          <p:nvPr/>
        </p:nvPicPr>
        <p:blipFill>
          <a:blip r:embed="rId3" cstate="print"/>
          <a:srcRect l="9583" t="28889" r="27917" b="41671"/>
          <a:stretch>
            <a:fillRect/>
          </a:stretch>
        </p:blipFill>
        <p:spPr bwMode="auto">
          <a:xfrm>
            <a:off x="4419600" y="5486400"/>
            <a:ext cx="4485967" cy="118859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1"/>
          <p:cNvSpPr>
            <a:spLocks noGrp="1"/>
          </p:cNvSpPr>
          <p:nvPr>
            <p:ph type="sldNum" sz="quarter" idx="12"/>
          </p:nvPr>
        </p:nvSpPr>
        <p:spPr>
          <a:xfrm>
            <a:off x="457200" y="6356350"/>
            <a:ext cx="2133600" cy="365125"/>
          </a:xfrm>
          <a:noFill/>
        </p:spPr>
        <p:txBody>
          <a:bodyPr/>
          <a:lstStyle/>
          <a:p>
            <a:pPr algn="l"/>
            <a:fld id="{F6457D6E-CEB6-4E38-8CC8-AF21091FC627}" type="slidenum">
              <a:rPr lang="en-AU"/>
              <a:pPr algn="l"/>
              <a:t>11</a:t>
            </a:fld>
            <a:endParaRPr lang="en-AU" dirty="0"/>
          </a:p>
        </p:txBody>
      </p:sp>
      <p:sp>
        <p:nvSpPr>
          <p:cNvPr id="24579" name="TextBox 2"/>
          <p:cNvSpPr txBox="1">
            <a:spLocks noChangeArrowheads="1"/>
          </p:cNvSpPr>
          <p:nvPr/>
        </p:nvSpPr>
        <p:spPr bwMode="auto">
          <a:xfrm>
            <a:off x="685801" y="476251"/>
            <a:ext cx="7199312" cy="4616648"/>
          </a:xfrm>
          <a:prstGeom prst="rect">
            <a:avLst/>
          </a:prstGeom>
          <a:noFill/>
          <a:ln w="9525">
            <a:noFill/>
            <a:miter lim="800000"/>
            <a:headEnd/>
            <a:tailEnd/>
          </a:ln>
        </p:spPr>
        <p:txBody>
          <a:bodyPr wrap="square">
            <a:spAutoFit/>
          </a:bodyPr>
          <a:lstStyle/>
          <a:p>
            <a:pPr algn="ctr"/>
            <a:endParaRPr lang="en-AU" sz="1600" b="1" dirty="0" smtClean="0"/>
          </a:p>
          <a:p>
            <a:pPr algn="ctr"/>
            <a:r>
              <a:rPr lang="en-AU" sz="1600" b="1" dirty="0" smtClean="0"/>
              <a:t>The ‘conservation ethic’ and the digital preservation challenges</a:t>
            </a:r>
          </a:p>
          <a:p>
            <a:endParaRPr lang="en-AU" sz="1600" dirty="0" smtClean="0"/>
          </a:p>
          <a:p>
            <a:pPr algn="ctr"/>
            <a:r>
              <a:rPr lang="en-AU" sz="1600" u="sng" dirty="0" smtClean="0"/>
              <a:t>Content at risk (without further provision for digital preservation/archiving)</a:t>
            </a:r>
          </a:p>
          <a:p>
            <a:endParaRPr lang="en-AU" sz="1600" dirty="0" smtClean="0"/>
          </a:p>
          <a:p>
            <a:r>
              <a:rPr lang="en-AU" sz="1600" dirty="0" smtClean="0"/>
              <a:t>Unpublished </a:t>
            </a:r>
            <a:r>
              <a:rPr lang="en-AU" sz="1600" dirty="0"/>
              <a:t>consultancy reports (paper, few copies, restricted access</a:t>
            </a:r>
            <a:r>
              <a:rPr lang="en-AU" sz="1600" dirty="0" smtClean="0"/>
              <a:t>)</a:t>
            </a:r>
          </a:p>
          <a:p>
            <a:endParaRPr lang="en-AU" sz="1600" dirty="0"/>
          </a:p>
          <a:p>
            <a:r>
              <a:rPr lang="en-AU" sz="1600" dirty="0" smtClean="0"/>
              <a:t>Other </a:t>
            </a:r>
            <a:r>
              <a:rPr lang="en-AU" sz="1600" dirty="0"/>
              <a:t>paper-based archives (notes, plans, excavation recording sheets etc</a:t>
            </a:r>
            <a:r>
              <a:rPr lang="en-AU" sz="1600" dirty="0" smtClean="0"/>
              <a:t>)</a:t>
            </a:r>
          </a:p>
          <a:p>
            <a:endParaRPr lang="en-AU" sz="1600" dirty="0"/>
          </a:p>
          <a:p>
            <a:r>
              <a:rPr lang="en-AU" sz="1600" dirty="0" smtClean="0"/>
              <a:t>Photographs </a:t>
            </a:r>
            <a:r>
              <a:rPr lang="en-AU" sz="1600" dirty="0"/>
              <a:t>on film (negatives, prints, slides</a:t>
            </a:r>
            <a:r>
              <a:rPr lang="en-AU" sz="1600" dirty="0" smtClean="0"/>
              <a:t>)</a:t>
            </a:r>
          </a:p>
          <a:p>
            <a:endParaRPr lang="en-AU" sz="1600" dirty="0"/>
          </a:p>
          <a:p>
            <a:r>
              <a:rPr lang="en-AU" sz="1600" dirty="0" smtClean="0"/>
              <a:t>Content </a:t>
            </a:r>
            <a:r>
              <a:rPr lang="en-AU" sz="1600" dirty="0"/>
              <a:t>on tape (video, data</a:t>
            </a:r>
            <a:r>
              <a:rPr lang="en-AU" sz="1600" dirty="0" smtClean="0"/>
              <a:t>?)</a:t>
            </a:r>
          </a:p>
          <a:p>
            <a:endParaRPr lang="en-AU" sz="1600" dirty="0"/>
          </a:p>
          <a:p>
            <a:r>
              <a:rPr lang="en-AU" sz="1600" dirty="0" smtClean="0"/>
              <a:t>‘</a:t>
            </a:r>
            <a:r>
              <a:rPr lang="en-AU" sz="1600" dirty="0"/>
              <a:t>Born digital content’ (text, databases, spreadsheets, GIS shape files, CAD drawings, images, video, multimedia products, websites)</a:t>
            </a:r>
          </a:p>
          <a:p>
            <a:endParaRPr lang="en-AU" dirty="0"/>
          </a:p>
          <a:p>
            <a:endParaRPr lang="en-AU" b="1" dirty="0"/>
          </a:p>
          <a:p>
            <a:endParaRPr lang="en-AU" dirty="0"/>
          </a:p>
        </p:txBody>
      </p:sp>
      <p:pic>
        <p:nvPicPr>
          <p:cNvPr id="24580" name="Picture 2" descr="http://officedocumentation.com/images/Lamination-img.jpg"/>
          <p:cNvPicPr>
            <a:picLocks noChangeAspect="1" noChangeArrowheads="1"/>
          </p:cNvPicPr>
          <p:nvPr/>
        </p:nvPicPr>
        <p:blipFill>
          <a:blip r:embed="rId2" cstate="screen"/>
          <a:srcRect/>
          <a:stretch>
            <a:fillRect/>
          </a:stretch>
        </p:blipFill>
        <p:spPr bwMode="auto">
          <a:xfrm>
            <a:off x="2971800" y="4800600"/>
            <a:ext cx="1651996" cy="1253333"/>
          </a:xfrm>
          <a:prstGeom prst="rect">
            <a:avLst/>
          </a:prstGeom>
          <a:noFill/>
          <a:ln w="9525">
            <a:noFill/>
            <a:miter lim="800000"/>
            <a:headEnd/>
            <a:tailEnd/>
          </a:ln>
        </p:spPr>
      </p:pic>
      <p:pic>
        <p:nvPicPr>
          <p:cNvPr id="24581" name="Picture 9" descr="http://cdn.sheknows.com/articles/vhs-tapes.jpg"/>
          <p:cNvPicPr>
            <a:picLocks noChangeAspect="1" noChangeArrowheads="1"/>
          </p:cNvPicPr>
          <p:nvPr/>
        </p:nvPicPr>
        <p:blipFill>
          <a:blip r:embed="rId3" cstate="screen"/>
          <a:srcRect/>
          <a:stretch>
            <a:fillRect/>
          </a:stretch>
        </p:blipFill>
        <p:spPr bwMode="auto">
          <a:xfrm>
            <a:off x="5029200" y="4876800"/>
            <a:ext cx="1073377" cy="870598"/>
          </a:xfrm>
          <a:prstGeom prst="rect">
            <a:avLst/>
          </a:prstGeom>
          <a:noFill/>
          <a:ln w="9525">
            <a:noFill/>
            <a:miter lim="800000"/>
            <a:headEnd/>
            <a:tailEnd/>
          </a:ln>
        </p:spPr>
      </p:pic>
      <p:sp>
        <p:nvSpPr>
          <p:cNvPr id="24582" name="AutoShape 11" descr="data:image/jpg;base64,/9j/4AAQSkZJRgABAQAAAQABAAD/2wCEAAkGBhQSEBUUExQUFRUWFRQUGBgUFRgXFxcVFxcXHBUYFxgXHCYeGBojHBcXHy8gJCcpLCwsFx8xNTAqNSYrLCkBCQoKDgwOFw8PFyocHRwpKSwpKSwsKSktLCkpLSkpKSwpKSkpKS0sKSwpKSksKSksKSkpKSkpLCkpKSksKSkpKf/AABEIAN8A4gMBIgACEQEDEQH/xAAcAAAABwEBAAAAAAAAAAAAAAAAAQIDBAUGBwj/xAA+EAABAwEGAwYDBwQCAAcAAAABAAIDEQQFEiExUQZBYRMicYGR8DKh0QcUQlJiscEjcoLxsuEVFkNTc4Oi/8QAGQEBAQEBAQEAAAAAAAAAAAAAAAECAwQF/8QAIxEBAQACAwACAwADAQAAAAAAAAECEQMhMQQSIkFRQpHRFP/aAAwDAQACEQMRAD8A68iR0RLSAEaJBAYQSUdUB1RogUEACFUKoggBRVTU9rYygc9ja6YnAE+AJqlEqA6oqpOJEXIDqiqiJQCKUiKTVGgNBJKFUCkYSUAUBo6JJKMIDCNJRoDCARIIg6IIvVBNB5BEUAVQaJFVBAYQRAoFAdUKoln7Vx5Y45+wdL3wcLiBVjDs540O9K050QWd93xHZbPJPJXDG0mnNx5NHUnLzXL5vtsfKxzY42xPOTX17Qt8nUBd15bHJK+2nimJ0bbMx+J9Q95aQWAEd1poO8TkcjllrXLjQfQojXy2+V0pe+Rz3EkkuriPqT7rqujcIcS2lsbaRiaE0/8AUaHDfBX/AImnkuacO8YNjo2ZgI0EgAxgddx8+q3t328FofC4Fp2zHg4cj45rln9v8W8dft1EPBAIOoB97IqrJ3TxFSjTl0Oh8DyPRaKG1h2mu3MJjyS9XqrcddxLqhiTHae8kYetsnsSKqbDkeNA4ChVIxIwUCgUdUgFHVApGEnEhVAtAJKMFUHVBCiFUQKeKJDEN0ED6IlHVEqDRIkVUCqoqolTcW8RNsVlfMaF3wxtOjpCO7UbDNx6NKDI/ar9oP3dpslndSVwHavac42kZMBGjyDUnkCOZy44ycjP06lSrc4yuc95LnOJc5xzJJJLifOqjNjoKe/fvkjO1facTnZ51PzVjY7I1gFQC4Z55gHojbGBnz5KZdzGF4DzQZ678gTyC553U3/HTGb6RLdZGyAkCj9dsXvdQ7sveWzPqwlpGRB59CDqFpLddoGbfT6KrfA13xivXQ+oWOPlx5JuNZ4XG9tnw3xrDKcMrWtcRTP4Sd2knunoTTqFsbFaXt+HMA0pXMeBdm3wdtqFwq2Xa6PvMNW7jUeP1V5w3xxJDRj6uZpr3mjZp2/ScvDVXPjmXiY5XF3SxXqHjXppQg7EciprZFgrqvSKUB8RpoKsdpWmT2urTw0O5WggvbC/s3kAimeeE1Fcq/Ceh+a5zK49VvUym40IclNeocU9U8167y78c7NJIcjTAd7qlh6IexJVU00pQKoXVAJNUYKBVUYSAlIFIwUkFGqDqUEK+80SB+qJHREqgyk1QRIAuLfazf4ntn3cHuWcYf8A7XAGQ+WTf8Su0t16VC8zX/Y5PvEjpQ5shke59cjiLiXD1KJUGR2AUJ1okSz0GWqBshe7Mpc9mUtXGbWfD1yvtZdh7rW/E4gkA8gKan3tVF53TJA6jx4OHwnwP8ao+HuJJLISAA+Nxq5pyzpQuaeRoB0VrxNxfFLCGxVdizdiaRgA0HV1dqheO58k5Na3Hp+uFx97UQtTsOGuWybDk214dmEdV6ZjJ44W2+n2SU0UW13W1+bO678ugPhsnAUsOWkV1hvSWzvq0uaRlt4gg6jxyK3ty8Wx2igeQx9AMz3XHSgJ+E9Dl10CyksbZBR48CNR72VVabC+LMZt3H87J6js9ivx0Zoaloy6gdK/sVqLFeLZBUEEfz1HIrhVx8YOjAZJV7NBU5t/tJ0H6Tl4aro1yW2KRmOJ5ByGppXkCM6E/lcCD+Fy53DXePTUz/WXbfNclhyz9lvkBwY4tqRUUdVprt+U/pO3PVXMc1Ume+r1VuP7niW0pQKYa9La5bZPhyU0+/fkmg5GCqHqoJAcjBQLBRpAKUCgOnigh75/VGgkEJJSkTgtIQQiJRkIIErkn21XjGZoIGNb2tDI9wAxUOUbSfIuz/SuuBeeb6tf3m2z2l2j3kRjZg7rfkAPVBAigwinuq2Nz8MwuswLwHOkGLEDm0cg2mh36rKKbdl7yQHumrTq0/CevQ9QvNz4Z546xunbiyxxv5RD4g4dNncM8THVwnnlTIjfNUE9mWjve8nTyYnZUFA0aAfXdVro1rjmX1n39Zys3+PimqQeqlRWquRyKcnstVBfGQuh6sQjqoEVoLeoUtkoOiM6Ogp1klOo2OiYCOqqI9sukGro/Nv0+iZu295LO+rXFpGXlzBByIOxVi1yFos7JR3sncnD3mmxs+HeMI56MlDQSaYTSlT/AO053wH9BNDyNaU0/wD462J+FnaFg/P8TTzA6DY+q4dPZXwnpyI0K1XDPHTo+5KXFtA0Oae+G7Gpo9n6ScuRCmWMy9SW43cdpsN5NeKgg15j9jseinB655YrTkZYpGZ5gD4HjmM9HAEHCQDr56K6eIWvo09122/9p/hct5Ye9x06y86rSByWHqJHKDonmyLpLubjNiQClhR2OTrStIdBRgpFUYKByvVBFiO6ColFBEgqgihRGjKCg41v1lksUsjjmWujYObpHtIb5AVcejSuCw2wOGWu2i0P2rcSm02vs2n+jDiYzZzq/wBR/qKDo0brIW665ocJljewPaHsxtLcTT+JtRmOqxcu2pC7rsEkk7jUigLnEegFDkRUjLYFWZjINHUr00+enLLkqu6L1fC84TQOyIIrvTXZWfaVz1qtS7TWiHNTRapJSHMREV7FGlhqp7mppzFFU81nomQSDkrh8VVCnsqjUoorUOakYlWubRLimLfBDSxqjDkzHMDonEZPtflQioOoKr7ZdH4o8xtzHhuFLBTjHkaIqBc3EElndUHI5Oa4Va4Dk4f6I5Earf2DiNtqbkayZGjyS8Afkd+NviKimmVTi7VYmS5/C/fkfH6qpDnwvpUgihyPmCCFfWLHYrLxHKwAVB/URU09c/Na27b0D2NLi3M0q2uEnbP4T0ND0XHrm4qElGzGjtA/f+/r+oeddVprFbXRHE11KgHcOHLTUbH0Kkxk8X7X9umsenWyLKXBfL3g43td+nDRw61/EPXxWjjnB5/NZmct01q62mNclgqM16da5bQ9Xqgk1QQWBCKiUhRaQlZ3jziD7rZHYTSSWsbKaio7z/IH1IWkIXEvtBv77xbHBprHF/SZsaHvu83V8gEoobvEXbxGdpdE2RjngalgcMQG+XLmu42iz2a32ejgyaF+Y6O6HIxuHkQuNXnw1aLOxj5Yy1rwC05EZ5gOoThd0Oai2O9ZYg8RSPYHtLXBriA5p5H6rMVn77gjjtErYXF8bZHtY46lgJDSd8qZ/smbNbSzqNvpsp1tsGLMZH5FVL2FpoVnuNztfWe1B2h+qeWbY+mmqsrJenJ3ry89lqVmxYOam3MToKDgqyjFibexSi1NuYoqunsygSREK8LFGns6LtUtNFJitfIpuWGmmiaoo0sw5KaVXRSkKew1FUTVO4t0i0WZr/i8nDUeKUyTcJT3iuS5S5fbV8asx1tV2i63sGIEEdK5eKnXVxC9owFxw+OY5nDX4alPSY8JwZEjms+QWuz1B+a6zKXqOeWNjXz32YnsdHUSAVxVJIHIV/FXPI7pdj4ll7THicX11Jz8tlnXz4jXoB8gMvNJltZbVrdeZ26D+SmpvbG7rTuvCXFBtILXgY2iuX4hUA1HI5haiNy4/wDY1Ee0mdyDAPNzh/DCuuwOVaSq9UEjEgirdBFRGAtIoeOb++52CWUHv0Ecf/yPqAfIVd/iuCWC8hia6gJaWuwuzBoQaHcGi3/203tikiswOTGmR/8Ae/Jo8miv+aoLp+yqW02AWqKQCRxcWROyDmNOGofWgcXB1ARTIZiqza06tcvEtnvGJwAaSR/UhkoSBzqNHN/UP/yVxm9RH28vY17LG/BXM4KnDrrkqrt3wyGOZro5GktIcMJBpodsvWqfqku0Gmp7MHih/wCwnQ6qAVFJabGWZ6jf67KNVaMhQLXddc2ZdPpspY1Kh2W2lnUbH3krizWtr9NduaoHsINCKFE15BqFJdLZtpUVFW2S9uT/AF+o/lWgNRULUYNOYm3MSLXecceRdU7NzP0HmmGXh2jo2R4avqXE59m0E1rpmGguPiFLdEmxy2euigTWXZa6zWBhjq4ULycOInuMzOI01wsGI9TRTbNcEUjjVhAGZFTUF1MLddQ2hPV/Si8v/ox1t3nHlLpz1rc8/PdbOzxRvjAZQs0HTx5gqTbuBIzmxzmnY0P8BUv/AJetMLqxkHlkQPUOXm5eTDl1rLVjtjjcfZtDvBjY5S0GunkTy8fqp103Q6QF9O435nYIXdwfI9+KY4Gk5kHE418MhXdauWyCBlAQGAZbUGv+1Ob5P1w+uN3f6YcO7uzpmL3wxRlzvADc8gscXl7iTqVY35epnlJHwNqGjp+bxKgQ5ZkDoD/PRez4/FcMd5e15uXP7XU8W90xtBLiD3RUZZDxO/NUz31JO5J9SpQn/puOeJ1WknTDUE5ctKeaVcd2G0Tsjb+JwFdm/iPkKnyXocY639l129lYw8jOV2P/ABb3W/PEf8lu4nqlsLAxjWtyDWhoGwAoArOB6RU6iCZxoKjRFKpmiTdpeWxvI1ax7h4hpI/ZUedeLbzfPeE8lC5r5XBoAqcIOFlP8QPFW/CPHUti7tO0gJJLCaYSdTGfwncaGmlcxDu20Gz2iKbCHGJ7HgO0OHry8eS23El22O8LLNbICI5oo3SyNNAThaSRI0czSgeNedeWFYT7Sr/ZbrUJIgWtbExgLgA51C4nFSuhcWjPRqzFltxYaOrT5j6qUHB4y125hRpoN0aWkcgcKg+YSqqjimdGctPl/tW1ntQeMvMc1ZUsPoAIgjCqGprM14o4efNVVru8sz1G+3iFdIw2uWvKm6lWVQ2Wyue4NaC5x0AGaO8O1jHZirQNd+orsui3Hw+2ztJp/UdqdhyYOn7npROXncjJhRwo7k4a+e4WN6LXI7PHV1PVTGWZzTij2oRuDqOoOy0b+ESx767DCRocz/0mYbscHAOGVaV5K3siTdnEzZXUkbR1A3DydQ1LR1e/s205NatzYLNhaKmpNS535nHNzvUn5LIX5w0wQOkdkWtJD265DIH82fnseSg8OcbuiIZPVzNMWrm+P5h8/FeHn+Pfr+H+np4uWb/J0hsaRLYg7xSrDa2SNDmODgcwQag+amtavk276r3SKWSzFh95rK8Z3kCOyZUc3gHL9LRtXU+S29+W5sEDnuFaCgG7iO6PfILjtrkc6Rz3HIZnqdT817Pg/H3l975PHm+Ty6n1nqBJHnTzKakdU0Spn+pzP8D30SGZZ+i+2+eW934Ryy8+fvoukfZtceCMzuGb+6z+wHM+ZHo3qsNw9dBtM7YxkNXH8rR8R/jxIXabHCGtDWgBoAaBsAKAfJEqdGVPgKgxBToFRJxlBGEEVpygWg5HnkfDmgQhRBy63cNiyTgyxCaE1aRzLSMi134XjIj0yrUUfEXDTY4+3s0vaWdxwGuUkZIr2crfLXntpXtFpsrZGljwHNIzB0/6I3Ga5/xNwUW1MVXMOo/E2lfi/MBnmM9xzOdK5Da7uIOJmR/dNRWgOydk791pbbd5acwqi2WAO6HcKaXaulgoohjLTVtVMEpYcMmnJyXJDzCA7HeIdkcj8ipoVHNZ/Ip6yXiR3X+v1V2ulur3he78T+0IyZp1f/0M/EhUdnbjIDcySAPE6LoFhsgjjawchmdzzPmSUrJRak4U9RAMWaGTCDkVBnuuhq3096q3bGliNTwZHiq3n7r2emN4B8BU/uGrn89kXYb0uJk7aOyOoI3osHfHDkkB7wq3k4aH6FalZsqiue/pbK+rD3Sc2n4T9D1C6hw5xdFaRQHC+mbHHPy/MOvrRcwnslVCo6Nwc0kEEEEGhB5EFeXn+Jjy9zq/3/rvxfIuHXsbfje++1n7Npq2LI05yGmL0GXmVjrdJXLbXqeQUeO2Oqa5k1Oe51Kk/c6ND3uo2mLqTnT31Xo48Jx4TGOXJlcst1W0qTtv73RamgSpZK5AUHIfyeq2XAnDWJwnkHdae4DzcPxeAPzHRbZaPg24Pu8NXD+o+hduByb5anqei1MTUzDEpsUaqHoWqbE1MQsUuNqql08fVGl06IINKUVEqiJFJJUO0mqmuUWVtUGXvrhtkwJAAd8j47Fc8ve43RuIIouxPjVVeF3tkBDh9VBxS02QEEEVVS+J0WneZtzC6PfvC5ZUgVbuAsraLJTIqLKpRheKj/Xios1n3Uq1XeWnEzI7ckiC1B/dcKO/dZaX3AV2ntHyE91ndb/cefkP+S3WJVlyWPsoGM50xH+52Z/geSsWhGacaE41qJjU+xqqEhicDE4xicbGimhGkS2YOBDgCDyOiliNKEalisFxBwZSr4QSObdSPDcLEW6xnQhdzMSy3FHCplIfEBWhDgNSa5EbnVWVLHIfu1HZ6AEnwCZtNsc81cdNANAr69rsc1rxhOIAClM6YhXJHwzwVLaX1Iwxg95xzp0G7unqqzDfCXC7rVJU1EbTVx+eEfqPyGey6zZ7IGtAaAAAAANABoB5J67rrZBGI4xRrfZJPMndTGxK6DUUSkxxpTIlIjjVCo2KSwJMbE+xqKIIJz37zQQX9ERCUiogQm3BPFIc1BFexRpYlNc1MuYgq5rPWoI13WWvzhQOBdH40+i2z41HfEg41brtLSQQVX2O6Q+eOo/ECfBuZHyXXL3uBso0o7ffxWCvS732V4dh506EEHZYqxcAqRGq67rYJfh5UqDqFdQWcqQLiYpLGJUUGSeZGtISGJwNTjY0trEU2Ge/RKEaeEaUGKhkRIGJSgxK7NQU1ruKKQ4nxtcdyPpqnm2QNADQABkABQDwCszGm3RJoV5hRiJTTEjbEtIjtjT7I062JOiNAhsadaxKaxOYEDfr80E/TofRBBbURFGUSAFIIS0CEDTmppzFIwpBCCK5iafEphYkliCufCq+9LlZPGWPGRpmNQdwr50abdF79+SDE3ZwOIJhIJSRQgtwUxAjQkO3odOSuzYqaK0fGkmNZ1pVV2HRKbEp7oEjsVRFEacEakCJKEaBhsSWI0+I0rs0DLY04GJwMSsKBksTfZqVgRFiCKIkoRKQGICNVDLY0psaewIBqBIYlhqUGpVEDdPBBO4USCxoiIRoEKKShRG5BUJokkJaJAktSXNTiKiBrCkOan0lwREVzE32alEJOFQR+zRGJSCxDCio3ZoYFJwJOFAzgR4E9hQwoG8CGFOYUeFA3hQLE5RCiIbw+/fgjLUsNQLVQjD79+80eFLojwoEBqOiXREgThRoy7w9+SCD/9k="/>
          <p:cNvSpPr>
            <a:spLocks noChangeAspect="1" noChangeArrowheads="1"/>
          </p:cNvSpPr>
          <p:nvPr/>
        </p:nvSpPr>
        <p:spPr bwMode="auto">
          <a:xfrm>
            <a:off x="101600" y="-793750"/>
            <a:ext cx="1676400" cy="1647825"/>
          </a:xfrm>
          <a:prstGeom prst="rect">
            <a:avLst/>
          </a:prstGeom>
          <a:noFill/>
          <a:ln w="9525">
            <a:noFill/>
            <a:miter lim="800000"/>
            <a:headEnd/>
            <a:tailEnd/>
          </a:ln>
        </p:spPr>
        <p:txBody>
          <a:bodyPr/>
          <a:lstStyle/>
          <a:p>
            <a:endParaRPr lang="en-US"/>
          </a:p>
        </p:txBody>
      </p:sp>
      <p:pic>
        <p:nvPicPr>
          <p:cNvPr id="24583" name="Picture 13" descr="http://rl-creative.com/wp-content/uploads/2009/09/20090916_case_cd_dvd_by_giographics.jpg"/>
          <p:cNvPicPr>
            <a:picLocks noChangeAspect="1" noChangeArrowheads="1"/>
          </p:cNvPicPr>
          <p:nvPr/>
        </p:nvPicPr>
        <p:blipFill>
          <a:blip r:embed="rId4" cstate="screen"/>
          <a:srcRect/>
          <a:stretch>
            <a:fillRect/>
          </a:stretch>
        </p:blipFill>
        <p:spPr bwMode="auto">
          <a:xfrm>
            <a:off x="6553200" y="4876800"/>
            <a:ext cx="1103483" cy="890301"/>
          </a:xfrm>
          <a:prstGeom prst="rect">
            <a:avLst/>
          </a:prstGeom>
          <a:noFill/>
          <a:ln w="9525">
            <a:noFill/>
            <a:miter lim="800000"/>
            <a:headEnd/>
            <a:tailEnd/>
          </a:ln>
        </p:spPr>
      </p:pic>
      <p:pic>
        <p:nvPicPr>
          <p:cNvPr id="24584" name="Picture 8"/>
          <p:cNvPicPr>
            <a:picLocks noChangeAspect="1" noChangeArrowheads="1"/>
          </p:cNvPicPr>
          <p:nvPr/>
        </p:nvPicPr>
        <p:blipFill>
          <a:blip r:embed="rId5" cstate="print"/>
          <a:srcRect/>
          <a:stretch>
            <a:fillRect/>
          </a:stretch>
        </p:blipFill>
        <p:spPr bwMode="auto">
          <a:xfrm rot="16200000">
            <a:off x="934285" y="4552116"/>
            <a:ext cx="1331834" cy="18288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cstate="screen"/>
          <a:srcRect/>
          <a:stretch>
            <a:fillRect/>
          </a:stretch>
        </p:blipFill>
        <p:spPr bwMode="auto">
          <a:xfrm>
            <a:off x="1331913" y="1412875"/>
            <a:ext cx="5961062" cy="3960813"/>
          </a:xfrm>
          <a:prstGeom prst="rect">
            <a:avLst/>
          </a:prstGeom>
          <a:noFill/>
          <a:ln w="9525">
            <a:noFill/>
            <a:miter lim="800000"/>
            <a:headEnd/>
            <a:tailEnd/>
          </a:ln>
        </p:spPr>
      </p:pic>
      <p:sp>
        <p:nvSpPr>
          <p:cNvPr id="35843" name="TextBox 4"/>
          <p:cNvSpPr txBox="1">
            <a:spLocks noChangeArrowheads="1"/>
          </p:cNvSpPr>
          <p:nvPr/>
        </p:nvSpPr>
        <p:spPr bwMode="auto">
          <a:xfrm>
            <a:off x="457200" y="304800"/>
            <a:ext cx="7772400" cy="646113"/>
          </a:xfrm>
          <a:prstGeom prst="rect">
            <a:avLst/>
          </a:prstGeom>
          <a:noFill/>
          <a:ln w="9525">
            <a:noFill/>
            <a:miter lim="800000"/>
            <a:headEnd/>
            <a:tailEnd/>
          </a:ln>
        </p:spPr>
        <p:txBody>
          <a:bodyPr>
            <a:spAutoFit/>
          </a:bodyPr>
          <a:lstStyle/>
          <a:p>
            <a:pPr algn="ctr"/>
            <a:r>
              <a:rPr lang="en-US" dirty="0"/>
              <a:t>NSW Archaeology Online Stages 1 &amp; 2 (2009-2013) </a:t>
            </a:r>
          </a:p>
          <a:p>
            <a:pPr algn="ctr"/>
            <a:r>
              <a:rPr lang="en-US" dirty="0"/>
              <a:t>Sustainable Digital Archive &amp; Search and Presentation Tools</a:t>
            </a:r>
          </a:p>
        </p:txBody>
      </p:sp>
      <p:sp>
        <p:nvSpPr>
          <p:cNvPr id="35844" name="TextBox 5"/>
          <p:cNvSpPr txBox="1">
            <a:spLocks noChangeArrowheads="1"/>
          </p:cNvSpPr>
          <p:nvPr/>
        </p:nvSpPr>
        <p:spPr bwMode="auto">
          <a:xfrm>
            <a:off x="457200" y="5486400"/>
            <a:ext cx="8305800" cy="646113"/>
          </a:xfrm>
          <a:prstGeom prst="rect">
            <a:avLst/>
          </a:prstGeom>
          <a:noFill/>
          <a:ln w="9525">
            <a:noFill/>
            <a:miter lim="800000"/>
            <a:headEnd/>
            <a:tailEnd/>
          </a:ln>
        </p:spPr>
        <p:txBody>
          <a:bodyPr>
            <a:spAutoFit/>
          </a:bodyPr>
          <a:lstStyle/>
          <a:p>
            <a:pPr algn="ctr"/>
            <a:r>
              <a:rPr lang="en-US" dirty="0"/>
              <a:t>Making unpublished archaeological information discoverable &amp; publicly accessible online and sustainably archived via University of Sydney Library</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p:cNvSpPr txBox="1">
            <a:spLocks/>
          </p:cNvSpPr>
          <p:nvPr/>
        </p:nvSpPr>
        <p:spPr bwMode="auto">
          <a:xfrm>
            <a:off x="755650" y="692150"/>
            <a:ext cx="8229600" cy="5072063"/>
          </a:xfrm>
          <a:prstGeom prst="rect">
            <a:avLst/>
          </a:prstGeom>
          <a:noFill/>
          <a:ln w="9525">
            <a:noFill/>
            <a:miter lim="800000"/>
            <a:headEnd/>
            <a:tailEnd/>
          </a:ln>
        </p:spPr>
        <p:txBody>
          <a:bodyPr/>
          <a:lstStyle/>
          <a:p>
            <a:pPr marL="174625" indent="-174625">
              <a:spcBef>
                <a:spcPts val="500"/>
              </a:spcBef>
              <a:spcAft>
                <a:spcPts val="500"/>
              </a:spcAft>
              <a:buClr>
                <a:schemeClr val="accent1"/>
              </a:buClr>
              <a:buFont typeface="Arial" charset="0"/>
              <a:buChar char="›"/>
            </a:pPr>
            <a:endParaRPr lang="en-AU" sz="3000"/>
          </a:p>
        </p:txBody>
      </p:sp>
      <p:grpSp>
        <p:nvGrpSpPr>
          <p:cNvPr id="2" name="Group 2"/>
          <p:cNvGrpSpPr>
            <a:grpSpLocks/>
          </p:cNvGrpSpPr>
          <p:nvPr/>
        </p:nvGrpSpPr>
        <p:grpSpPr bwMode="auto">
          <a:xfrm>
            <a:off x="539750" y="549275"/>
            <a:ext cx="2667000" cy="2595563"/>
            <a:chOff x="1872209" y="576063"/>
            <a:chExt cx="2451752" cy="2451752"/>
          </a:xfrm>
        </p:grpSpPr>
        <p:sp>
          <p:nvSpPr>
            <p:cNvPr id="4" name="Rounded Rectangle 3"/>
            <p:cNvSpPr/>
            <p:nvPr/>
          </p:nvSpPr>
          <p:spPr>
            <a:xfrm>
              <a:off x="1872209" y="576063"/>
              <a:ext cx="2451752" cy="2451752"/>
            </a:xfrm>
            <a:prstGeom prst="roundRect">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pPr algn="ctr">
                <a:defRPr/>
              </a:pPr>
              <a:r>
                <a:rPr lang="en-AU" dirty="0"/>
                <a:t>University of Sydney Library</a:t>
              </a:r>
            </a:p>
            <a:p>
              <a:pPr algn="ctr">
                <a:defRPr/>
              </a:pPr>
              <a:r>
                <a:rPr lang="en-AU" dirty="0" err="1"/>
                <a:t>eScholarship</a:t>
              </a:r>
              <a:r>
                <a:rPr lang="en-AU" dirty="0"/>
                <a:t> Repository (</a:t>
              </a:r>
              <a:r>
                <a:rPr lang="en-AU" dirty="0" err="1"/>
                <a:t>DSpace</a:t>
              </a:r>
              <a:r>
                <a:rPr lang="en-AU" dirty="0"/>
                <a:t>)</a:t>
              </a:r>
            </a:p>
            <a:p>
              <a:pPr algn="ctr">
                <a:defRPr/>
              </a:pPr>
              <a:r>
                <a:rPr lang="en-AU" b="1" dirty="0"/>
                <a:t>Sustainable digital archive</a:t>
              </a:r>
            </a:p>
            <a:p>
              <a:pPr algn="ctr">
                <a:defRPr/>
              </a:pPr>
              <a:r>
                <a:rPr lang="en-AU" dirty="0"/>
                <a:t>(TIF, PDF, metadata in text formats)</a:t>
              </a:r>
            </a:p>
          </p:txBody>
        </p:sp>
        <p:sp>
          <p:nvSpPr>
            <p:cNvPr id="5" name="Rounded Rectangle 4"/>
            <p:cNvSpPr/>
            <p:nvPr/>
          </p:nvSpPr>
          <p:spPr>
            <a:xfrm>
              <a:off x="1991878" y="694527"/>
              <a:ext cx="2212414" cy="2214823"/>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lIns="106680" tIns="106680" rIns="106680" bIns="106680" spcCol="1270" anchor="ctr"/>
            <a:lstStyle/>
            <a:p>
              <a:pPr algn="ctr" defTabSz="1244600">
                <a:lnSpc>
                  <a:spcPct val="90000"/>
                </a:lnSpc>
                <a:spcAft>
                  <a:spcPct val="35000"/>
                </a:spcAft>
                <a:defRPr/>
              </a:pPr>
              <a:endParaRPr lang="en-AU" sz="2800" dirty="0"/>
            </a:p>
          </p:txBody>
        </p:sp>
      </p:grpSp>
      <p:sp>
        <p:nvSpPr>
          <p:cNvPr id="8" name="Rounded Rectangle 4"/>
          <p:cNvSpPr/>
          <p:nvPr/>
        </p:nvSpPr>
        <p:spPr>
          <a:xfrm>
            <a:off x="4403725" y="884238"/>
            <a:ext cx="2212975" cy="2212975"/>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lIns="106680" tIns="106680" rIns="106680" bIns="106680" spcCol="1270" anchor="ctr"/>
          <a:lstStyle/>
          <a:p>
            <a:pPr algn="ctr" defTabSz="1244600">
              <a:lnSpc>
                <a:spcPct val="90000"/>
              </a:lnSpc>
              <a:spcAft>
                <a:spcPct val="35000"/>
              </a:spcAft>
              <a:defRPr/>
            </a:pPr>
            <a:endParaRPr lang="en-AU" sz="2800" dirty="0"/>
          </a:p>
        </p:txBody>
      </p:sp>
      <p:pic>
        <p:nvPicPr>
          <p:cNvPr id="28677" name="Picture 2"/>
          <p:cNvPicPr>
            <a:picLocks noChangeAspect="1" noChangeArrowheads="1"/>
          </p:cNvPicPr>
          <p:nvPr/>
        </p:nvPicPr>
        <p:blipFill>
          <a:blip r:embed="rId2" cstate="print"/>
          <a:srcRect l="23625" t="13300" r="24400" b="25314"/>
          <a:stretch>
            <a:fillRect/>
          </a:stretch>
        </p:blipFill>
        <p:spPr bwMode="auto">
          <a:xfrm>
            <a:off x="5148263" y="908050"/>
            <a:ext cx="2936875" cy="1951038"/>
          </a:xfrm>
          <a:prstGeom prst="rect">
            <a:avLst/>
          </a:prstGeom>
          <a:noFill/>
          <a:ln w="9525">
            <a:noFill/>
            <a:miter lim="800000"/>
            <a:headEnd/>
            <a:tailEnd/>
          </a:ln>
        </p:spPr>
      </p:pic>
      <p:sp>
        <p:nvSpPr>
          <p:cNvPr id="28678" name="AutoShape 4" descr="data:image/jpg;base64,/9j/4AAQSkZJRgABAQAAAQABAAD/2wCEAAkGBhQSEBUUEBQVFBQUFBQQFBQVFRYUFBQVFxQVFBQUFBQYHCYeFxkjGRQUHy8gIycpLCwsFh4xNTAqNSYsLCkBCQoKDgwOFA8PFSkcHBwpKSkpKSkpKSkpKSkpKSkpKSksKSkpKSkpKSksLCksKSksKSksLCwpKSksKSkpKSkpKf/AABEIAL8BCAMBIgACEQEDEQH/xAAcAAABBAMBAAAAAAAAAAAAAAAAAQMEBwIFCAb/xABUEAABAwIDAQkJCgsGBQUAAAABAAIDBBESITEFBgcTIjJBUXGBQmF0kaGxs8HRFCQlNVJykqKywhUjU3OCk9LT4eLwMzRDVIOjFheE4/FEY2Skw//EABcBAQEBAQAAAAAAAAAAAAAAAAABAgP/xAAeEQEAAgICAwEAAAAAAAAAAAAAARESQSExAiJCMv/aAAwDAQACEQMRAD8Au1CEIBCEIBCEIBCEIBCEIBCEIBCEIBCEIBCEIBCEIBCEIBCEXQCEmIIxDpQKhF0IBCEIBCEIBCEIBCEIBCEIBCEIKz3098CqoKmKOm4MNfEZHY2YzfG5utxYWb5V45m/dtDopz1xO9T1L3+f79B4N/8ArIqvqpy0C1tedbiIpymZuoWW3fxr+dlN+rk/eJwb+lb+SpvoS/vVVH4Rd0DxH2pfwk7oHl9qcFea2Bv61n5Gm+jL+8WX/PWr/IU3il/bVSjaTugeVKNpnoHlTgrzW23f0queCn/3P2k63f0qeeng+lIPWqhG1D8keMrNu1T8keP+CcHuuFm/nPz0sX6x/sTzN/KTnpI+yV37Cp1u1D8kfS/gnmbTPyPrfwU4X2XE3fwdz0jf1x/dp1m/d00n+/8A9tU63aB+R9b+VOtrz8j638qnC+y4W79Q/wAqf1//AG1kN+gf5U/rh+7VRNrD8j638qfZUu+R9YexOF5W0N+Rv+VP64fsIk35WNaXGmdYZm0ov2cRVdTykmxbbK+oPQPWnalvEPfwjxuaPWhcrv3yXkbJqyCQeBdmDY6gFUHsuEvhJxEFuG2md8V73B6Ffe+V8U1n5l32gqF2GPxbs+5t4zr2WPjUaDYXk2Dh24f2Fn7mlHdM7Q39lK3Zt34WyPLssrNvmbDue8ifZr434ZHStJBIJDbEAgGxt3wiBrJumP6DfYnGibnMX0G+xNe4T+Uf4m+xZChP5R3ib7EQ+2OXn4P6AWMLS85PGoHFaRqQOc56pHUhAJMrrDM5N0AueZLR0zWPGGS5xDK8ZBzv3Of/AIRUXaFTJDVRCOWQYXsNw9zcy4XIAOWg8S6fXLG1mkVbAczwjfLJceQrqdFCEIQCEIQCEIQCEIQUZv8AJ9/weDD0sqquvPFHX6laW/z8YQ+Ct9NMqtr+SOv1LenH6QkIQsOwQhKAgUBONahrU6xqBWMUhjEjGKQxiKVjFIjYkjYpMcagWONS4o1jFGpkUaDGJnH/AET5wnpm5AdL4h45owgss/8AR+8nWNu+IdNRTDx1MS3HTE9rm3xx8E1n5h/qXPWznkMABtcZ6Z/1ddDb43xVWfmJFzvQckdSysprRfXzD2KTDAP6sozFKhK0iWyjZ0KRFQR9CaicpMbkQjqNg0CiT2GmXYFOkctdVOUHn9oyE1EROuNh+uuq1yjX/wBvF89n211co3AQhCAQhCAQhCAQhCCid/c/CMXgrPTTKrtoaDrPmVob+vxlH4LH6WZVftDRvWVvTj9ISEJQFh2ACca1I1qeY1ArGp9jEkbFIYxFKxifjYhjFJjjUCxxqVHGkjjUuKNBlFGpsMSxhiU6GFFQahtn/oj7Tk7QtvUUw6aukH/2YkbQbaT9Bv2np7YzPfdJ4XTeSZh9S3pzntbm+H8VVng8nmXOtAOIF0Vvg/FVZ4NJ9lc67P5A7VIaTWMClwxD+iVFYVKhcqynRwt6PKfapMcDejyn2qLE9SY5ERk+BvR5T7Vr6qFvR5T7VsJHrX1TlB5yvH4+L50f2wurlyjXf3iL58f2wurlGwhCEAhCEAhCEAhCEFD7+XxmzwWP0kyrHaOjes+pWZv3/GjfBovtyqtNpDJvb6lvTl9IICza1I0J1rVh1K1qfYxIxikMYgVjFIYxJGxSI2KKyjjUmONJFGpcUaDKKJTIYkkMSnQxIpYYVPhhSQwqfBCg0G1m2mt/7bPtSJ7YLPflJ4XB5HX9SXbEXvh3zI/O8+tSdgRe/aPwqPyMkd6luOnOe1n7v/iqs8Gl+yudNmtu0DpNl0Zu9HwXWeDTfYK5woOR2lSGkuocY3WIvpoRz9dlk2rcO5P0me1I0n+j/BPR3uPb/KiHGbUdbkO+qsxtgjWN3jZ6017gjJJLNbnlnn7FJoII43hwiDratc91nC4JBIzGnMiGn7YyJMZyz1j9qwhqOFPFaBz529V1uK6ta8gsgjisLWa+RwPfOO+fUtVUOPeHafYg01X/AHiH58fpAurlyjOPfMP5yL0gXV6jREIQgEIQgEIQgEIQgoTfrz2p/wBPD55FW+0Rye31Kxd+c/Cru9BCPtH1qvK8cnt9S3pyj9IjWp5jEjGKQxiw6lYxSGMSMYpEbFFLGxSo40kcalRRoMoo1MhiWMUSnQxIrKGJT4YVjBCp8EKDKCFbGCFY08K2EEKDym2YvfL/AJsfmPtUvc3D7/o/z5Pip5yl2vH75f1MH1Gn1qXuai9/0neklPipZvaumnLb3W7ofBdZ4LN6Ny5uoDxO0rpLduPgys8Fn9E5c2UHJ7Ssw2mAp5jkw0pxqrKSHrNr0wAs2hBIMiYlKzKYlcg1c396g/OxekC6vXKJF6uD89D6Vq6uWWiIQhAIQhAIQhAIQhBQG/Gb7Vf3ooR9Un1rwFYM29R9S9/vvfG0n5uH7C8SYwdeZb05dSiMYpDGJ9lI3pPjTzaQdJ8nsWcZdMoNRsUmONK2m7/kCejiPMQez+KYyZQcijUyKJRwyQGxbnrYtcDbpsnG1bhq1vjI9SlSuUNjDEp8MK1EW1iNWD6f8qlxbfA/wz2OHsSpXKG7ghWxghWip90bOeN/YWH7wWyp90kXO2QfotPmclSXDdwQrYQQrSwbpIeiT9WT5ls6fdDB8pw645PU1KLhpNqR++Zetg/2o1K3OM9/03XOfFA8feTNVIJJpXMzaXDCSCLgRxi9iAdQfEpW5xvwjT95tS76jB95b05bev3aj4NrPBZ/ROXNFAeL2ldMbsh8HVngtR6J65h2c/Udqw6NiCs2lMgrMFaQ9wgGpsnGP769Rve7JpHtkfWMErsWBrHOIa0WBvYHMm51+TlzrUbrqGGCteykJ4Ihrw0m+AuFyy5zPMRfmcOhEQsaYkcjGm3lBEYfflP+eh9K1dXLk+ldeupx/wDIgH+6z2rrArLREIQgEIQgEIQgEIQgpTfQ3MVUu0pJIqeaRhZEA5jHPBswA8m/OCvES7lqtp41POOuGUfdXT0wyWtqKxzdFbZxc3jZkw5Ucg62OHnCywW1y68l0BLugc3nUd264DlC/XmrkYqKa8dI8adDuhXZ/wAT0zuXFGetjT6lmK/Z7+VDAeuKM+pMjFSP49uuPheZpxBwvzDntqVjJJKMruLnZSOJztkTi6bkeRXm7Z2zH8YwwC2eKwYRbnxC1lUe+FtynsPwbG+D8Y9j5A82nY5p1aSbZg68xzTIpq/dkl+DBPBjjEcxJ6PInBtB7jwbjxW6NwtyAADTjtc6nK/MvM/h6fBg4Q4b4sJta/Ta2qeG6SfC1rnAtbewwNyvrmBc9qtpT1MSnwBTNnN2fIyN2OZpc1hNxo4gX7g5XuvYU+95Cf8AFlHWGH1BMoMZePa+yfZU6exeul3vo2/4zj1xj9pQZtzUbO7v1tI8zlcoMZaujnxO1071lvNyrb7Rj71PUO8boG+ta5tPFGeWPrKTsfbEMFTwzpAbRPiwjW7nxuvf/T8qkzFERNvbbrR8H1fgtR6F65VpJbO8i6K27u4p5KSoYHZugmaOsxuA8pXNzSsNt41yyBUem4zbt7W+sJxso58j0HJaRsaTaWDmN7WxNcWnSwv029SjPlub9OeZuT1nnTaL9KIdxJmoqA0ElIZxzZ+bxrXVclzmop7YOddTX56mn8szF1sVyXuZF9oUnhVP6Zi60KikQhCAQhCAQhYT1DWNLpHNY1ouXOIa0DpJOQQZoUBm36Z3JqIT1Sxn7yksrYzpIw9T2n1oHlDraHEMlLbIDoQeo3SoPDbVpXMvcLzNbIrXq6BsgsQvCbo9y7m3LBkivE1T+ha6Qu+UB2rVVm2XFxztmRboUF9eTzolt6+oNiDISDzLR7bcC2w6bph1WVHmkulIgYFIpKMvNr2SYFJp5cKtFvRUcZBY13IaW4i2xNgRyWki5GtiRzK79lbfpqr+7SjHrwbgWSd/iO17Lrnxm0D0pwbUNwQS0gggg2II0II0PfUHQVbK5uq85tGsXpdxlS6r2bBLPm97Dd1rF2F7mB5+cGg9qh7c3JkgliNK92jULzVbP31vtubPkiJxArydZMoqFVVJzzK1RUqokUYhVk5DOWm4U4bQDuUFrUqI2QlZ3vMl4dg0C1wWQColTVl9MlEcVlZYOQbLckL7Ro/Cqf0zF1iuUNxw+E6Pwqn9MxdXqKEIQgEIQgxkkDQS4gAAkkmwAGZJJ0CpDfF3eGscY4HhtPEcQBveYgXLyBnb5It3zmRbY75G7s1DnU1LidAw2mkYL8K4dy0juBY590R0DPwE9YQxwY6U2BGFzAOwHmNzfxoko0lSSGzSuAFsOEZ3zNiQBl1d5PzSmNzQWg48mgWLua/FI108YUIuIpLNJJcQHEC4Djc3Lux4Kcrn8WGNvyr3DW3FrXGPU5Yejq6agxvaDG4XmIJBu0gHsOQtfM6WvoEnu14AbG+RrmkYiC4HDnfR1r6ZZapal152taeSyxc1tiRoC4gXI1vrpfXTCKQmd+EgC4LgGkgv5RBt3xbt60D0u6GoFuBqJ8IuHWllFiP0/wCs+8pT91NUImltXUEkgG801rZYtTbK48d1p6dwMb23GAF1hY6ZcYG+uQv68lg6QGAYsOQFra5EkNPj107UEmpaC9vGBxklzy7n1vfD3RJzzSNpgZC24sG4sVxnrkL20tn1LGol/s3/AIsuBabA3BJsCXC1gBbQ9N8wlktwzThBJDmkYsgbF2MEgWyII106rBHw8cttmHYdRY9++ludOPoXcIGDO4Lr5Wte3MTz8105DG3hXDDcFuIcYcUAgYb9J0t3x1puFoDXgg4hY4g5uHjA4R0HPPLXPosgbbQSF7mtFyy17NJ1006QsYqZ7mucAbNJBydzcrm5kuJuDIu4QXB+TlbO+umXYlmqcIAY94N7kHIG98Rycc7oFoqcyGzSBkTmQBYd8rZbFpYDKRUNfIyM8dscjGF1tRjcbW6s+gjVQqZ3BxF9y0uFmkOAyzwggHFn1DmWXux0ceIPcJH8ci/KOQzGHW3SUF0UG/NSCEFlNM2KMBgwmHC1rQAALvBsBYKRHv20J1ZUDrYw+aRUlWPdDE2MXGIcZhAAs7FcgYBlfvlMU8YLCSbEXwi441usotrvrN8XZVQ20jntJ+VC/wC6CvBbfpqCUk01QL9DmSt87V461ow8jucVsQva9rgE3I15k5K4MbiItfDlcXGLS4vfS3jUW0au2c4Hi8YdIzUR7CDmLda3MhLQMQtiNhl616rcZvafhSJ8hmMIjfwYPBh+Mloce6FgBg+kehBXSl0vB58KHHS2Fwb13u035l7nae8dXRuPBcHO3mLHhju1klrHqJWh/wCDQx7o6qf3NIwXLZIHvB7wdC54v12RGgEbcJN+NewbbUdN9P68TsTIg/jlzmW1bxTftB8y3mztxjZaczmrhiYHYDwkbyRfQkR47DrW/wBm7zEtQzHT1tHK3pjL3gd42GR7xQeAltiOC+G+Vzc275sPMm3BWf8A8g6v/MU3il/ZWTd4CpPKqoB1MkPsVHgtxnxnR+FU/pWrq5VTuX3jfc9TFPNVYzDI2VrGR4QS04m3cXaXA5layihCEIBVZvqb4oZio6Z3G5FRI3uARnE0jntyjzXtre1n1UpaxzmguLWucGjVxAJDR1nJcz1O5msLi6SmqcTiXuJp5rlzjdxJwdJKDW1U4LfxZsbtHKdoci4Dmtlks6qdvBOwnE+1uWLEGzTZlr3zve/MnX7ElbyopW/Oikb52po0YGuXXl51WRPC0QYQ7FhbchrhY4c7jK/MbrMRY42B1+LZ1gbC/RZM+5mfKZ9JqyFA06Fp7QUD1RRueWnPijCBfK2nT0ZJswSCTHnfLLIi4sbkG98xexSt2YebyJz3C/mc76R9qoixQyNLuK7C4nigC1iCDq0i9jqm2teIyx4JBBAGE2GdxbozAU73NKNHu8ZS4Jh3R8QPqUGtc4vZgJGNuEgEBtzn3RI5jfPXJJPUC7XcXE0g2w4QQeVfOxt6yVsWGVrnOB4zg0OOFuYbkOZJ+M4QPLWlwaWZtysTfS+qoj1VPgmbdoBcLYXNdGA0gkOIIGWuYvyVmIMBDmXDpLYQ7ExrmnIFh4uR8Syka4uY4xR8Qk2DbA3AHGAOel0VhMgAMIGFzXcW4yF7t6jdEMva45HBrpjF79rrlatxBJIyGlujLPyrdV8wewjgcJtZpD3HDmDk0i1srW76j7OjYy/Cte4m1sJtYWN79d1FYtrZZWiMnEBhNsIsMJFtBolqdrSOc0SYSY3B4BbaxtzjLLvd4LOjZC3Hwgkzc7DYMNmHQG9+Nmc0lJTQ8GeEc8POLPBcdDOY9AQR6ysMpaS1oIuBgba5cRa458/On6t5LGwtOpbHhLbEG/Kvrr501smNvCNMpwhoxXtfjcw0PTfPoWyNJGXB3uoXbfCXA3F9bEuQa+rs4sYCwgloyuLBoA1IzFr9Kyr5BJIxowYblwPIyGgfpnpn/QkU9OTUPPDMBYA1j7tGK4vlnzZg9F1hT0T3zSOJjcWnBcnJ/PiGHXK2frQR5mWeBla2LIgjo1HWujd7LZfAbMgBFjIDUO/1Dib9TAOxc87H2Y6aqEQydJK2Ed4lwbl3ru8i6shhDGhrRZrQGtHQALAeIKNNPu2dINnVJhJDxC4gjUAZuItz4cS5tk21PiILrWyIAC6sewEEEXBBBB0IORBXNG7vc26hrHxi+EWfE75URvg6yLFp77T0oPNzZm/OVK2LtaammbNTPLJGkG4OTh8l47pp5wVjTxB9+Y6/wTEzSw5iyg6u2JtRtTTRTtyEsbZLa4SRm3rBuOxTV5bevB/BNNfna89hlkI8i9SqBCEIBCEIBCEIFukQhA3JSsdymNPW0HzqJLuepncqngd1wxnztU9CDSybiaB2tHTdkMY8wUSTe32cf/Sxj5pez7LgvSoQeTk3q9nnSF7fmzzj76iS70FEeS6ob1Tk/aBXt0IK/k3mafuamqb1uhd541Ek3mPkVsg+dDG7zFqstCFKtk3m5u5rIz86mI80qiP3o60cmakd1tlZ5g5W6hEpTM29btAaMpX/ADZnt+1GFEfve7QGtG13zKiI/aIV4oVsqFBT7iaxvKoJ/wBEwv8AsvUKTc1MOVRVbf8ApnuH1QV0UhLKc1ybNY3+0ilZ8+nmb91RZKen/KMHWS3zrp+6xewHUA9YullOYRs+B3JkYeqRp9awOwgdDfqsV0pPsKnfy4IXfOiY7zhRJNxdC7WjpT/oRDzNQpTe9lsjDtaDECRaV4yyBbGSD1XI7bK/VrNmbmKWmeX09PFE4jAXMaGnDcG2XNcDxBbNRQvM7udw0e0YgC7g5Y78HJa9r2ux7e6abDvgi45wfTIQc/S70O0oZLxxxyW0LJWWP0y0+RTqXejr6uVvusR08YticHNe8jnwtYSL9ZA61eaEDGz6FkMTIoxZkbGxtHQ1osOs5J9CEAhCEAhCEH//2Q=="/>
          <p:cNvSpPr>
            <a:spLocks noChangeAspect="1" noChangeArrowheads="1"/>
          </p:cNvSpPr>
          <p:nvPr/>
        </p:nvSpPr>
        <p:spPr bwMode="auto">
          <a:xfrm>
            <a:off x="101600" y="-877888"/>
            <a:ext cx="2514600" cy="1819276"/>
          </a:xfrm>
          <a:prstGeom prst="rect">
            <a:avLst/>
          </a:prstGeom>
          <a:noFill/>
          <a:ln w="9525">
            <a:noFill/>
            <a:miter lim="800000"/>
            <a:headEnd/>
            <a:tailEnd/>
          </a:ln>
        </p:spPr>
        <p:txBody>
          <a:bodyPr/>
          <a:lstStyle/>
          <a:p>
            <a:endParaRPr lang="en-AU"/>
          </a:p>
        </p:txBody>
      </p:sp>
      <p:pic>
        <p:nvPicPr>
          <p:cNvPr id="28679" name="Picture 6" descr="http://t2.gstatic.com/images?q=tbn:ANd9GcT2fe3QcOgur9yn5Rwny-G00OqwRAWIiUc7NxpSMBEkvR2fQViOfg"/>
          <p:cNvPicPr>
            <a:picLocks noChangeAspect="1" noChangeArrowheads="1"/>
          </p:cNvPicPr>
          <p:nvPr/>
        </p:nvPicPr>
        <p:blipFill>
          <a:blip r:embed="rId3" cstate="print"/>
          <a:srcRect/>
          <a:stretch>
            <a:fillRect/>
          </a:stretch>
        </p:blipFill>
        <p:spPr bwMode="auto">
          <a:xfrm>
            <a:off x="5435600" y="4508500"/>
            <a:ext cx="1800225" cy="1447800"/>
          </a:xfrm>
          <a:prstGeom prst="rect">
            <a:avLst/>
          </a:prstGeom>
          <a:noFill/>
          <a:ln w="9525">
            <a:noFill/>
            <a:miter lim="800000"/>
            <a:headEnd/>
            <a:tailEnd/>
          </a:ln>
        </p:spPr>
      </p:pic>
      <p:pic>
        <p:nvPicPr>
          <p:cNvPr id="28680" name="Picture 8" descr="http://2.bp.blogspot.com/-k3mpxjXLYPM/ThdIBPkB0EI/AAAAAAAAAAo/9DAHh8mBxbA/s1600/Adobe_Reader.png"/>
          <p:cNvPicPr>
            <a:picLocks noChangeAspect="1" noChangeArrowheads="1"/>
          </p:cNvPicPr>
          <p:nvPr/>
        </p:nvPicPr>
        <p:blipFill>
          <a:blip r:embed="rId4" cstate="print"/>
          <a:srcRect/>
          <a:stretch>
            <a:fillRect/>
          </a:stretch>
        </p:blipFill>
        <p:spPr bwMode="auto">
          <a:xfrm>
            <a:off x="6804025" y="3284538"/>
            <a:ext cx="1008063" cy="1008062"/>
          </a:xfrm>
          <a:prstGeom prst="rect">
            <a:avLst/>
          </a:prstGeom>
          <a:noFill/>
          <a:ln w="9525">
            <a:noFill/>
            <a:miter lim="800000"/>
            <a:headEnd/>
            <a:tailEnd/>
          </a:ln>
        </p:spPr>
      </p:pic>
      <p:cxnSp>
        <p:nvCxnSpPr>
          <p:cNvPr id="21" name="Straight Arrow Connector 20"/>
          <p:cNvCxnSpPr/>
          <p:nvPr/>
        </p:nvCxnSpPr>
        <p:spPr>
          <a:xfrm>
            <a:off x="3203575" y="1557338"/>
            <a:ext cx="1873250" cy="158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4342" idx="0"/>
            <a:endCxn id="9" idx="2"/>
          </p:cNvCxnSpPr>
          <p:nvPr/>
        </p:nvCxnSpPr>
        <p:spPr>
          <a:xfrm rot="5400000" flipH="1" flipV="1">
            <a:off x="5651501" y="3543300"/>
            <a:ext cx="1649412" cy="28098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8683" name="TextBox 23"/>
          <p:cNvSpPr txBox="1">
            <a:spLocks noChangeArrowheads="1"/>
          </p:cNvSpPr>
          <p:nvPr/>
        </p:nvSpPr>
        <p:spPr bwMode="auto">
          <a:xfrm>
            <a:off x="5003800" y="115888"/>
            <a:ext cx="3313113" cy="523875"/>
          </a:xfrm>
          <a:prstGeom prst="rect">
            <a:avLst/>
          </a:prstGeom>
          <a:solidFill>
            <a:schemeClr val="bg1"/>
          </a:solidFill>
          <a:ln w="9525">
            <a:noFill/>
            <a:miter lim="800000"/>
            <a:headEnd/>
            <a:tailEnd/>
          </a:ln>
        </p:spPr>
        <p:txBody>
          <a:bodyPr>
            <a:spAutoFit/>
          </a:bodyPr>
          <a:lstStyle/>
          <a:p>
            <a:pPr algn="ctr"/>
            <a:r>
              <a:rPr lang="en-AU" sz="1400" dirty="0"/>
              <a:t>Web interface (open source) and University of Sydney </a:t>
            </a:r>
            <a:r>
              <a:rPr lang="en-AU" sz="1400" dirty="0" smtClean="0"/>
              <a:t>branding</a:t>
            </a:r>
            <a:r>
              <a:rPr lang="en-AU" sz="1400" dirty="0"/>
              <a:t>.</a:t>
            </a:r>
          </a:p>
        </p:txBody>
      </p:sp>
      <p:pic>
        <p:nvPicPr>
          <p:cNvPr id="28684" name="Picture 10" descr="http://image.made-in-china.com/2f0j00KCsEjZRWHait/Desktop-Computer-D4300-.jpg"/>
          <p:cNvPicPr>
            <a:picLocks noChangeAspect="1" noChangeArrowheads="1"/>
          </p:cNvPicPr>
          <p:nvPr/>
        </p:nvPicPr>
        <p:blipFill>
          <a:blip r:embed="rId5" cstate="print"/>
          <a:srcRect/>
          <a:stretch>
            <a:fillRect/>
          </a:stretch>
        </p:blipFill>
        <p:spPr bwMode="auto">
          <a:xfrm>
            <a:off x="3276600" y="4581525"/>
            <a:ext cx="1800225" cy="1306513"/>
          </a:xfrm>
          <a:prstGeom prst="rect">
            <a:avLst/>
          </a:prstGeom>
          <a:noFill/>
          <a:ln w="9525">
            <a:noFill/>
            <a:miter lim="800000"/>
            <a:headEnd/>
            <a:tailEnd/>
          </a:ln>
        </p:spPr>
      </p:pic>
      <p:pic>
        <p:nvPicPr>
          <p:cNvPr id="28685" name="Picture 12" descr="http://www.getprice.com.au/images/content_images/blog-all-in-one-pc-sony-vaio-js-series.jpg"/>
          <p:cNvPicPr>
            <a:picLocks noChangeAspect="1" noChangeArrowheads="1"/>
          </p:cNvPicPr>
          <p:nvPr/>
        </p:nvPicPr>
        <p:blipFill>
          <a:blip r:embed="rId6" cstate="print"/>
          <a:srcRect/>
          <a:stretch>
            <a:fillRect/>
          </a:stretch>
        </p:blipFill>
        <p:spPr bwMode="auto">
          <a:xfrm>
            <a:off x="1116013" y="4508500"/>
            <a:ext cx="1854200" cy="1344613"/>
          </a:xfrm>
          <a:prstGeom prst="rect">
            <a:avLst/>
          </a:prstGeom>
          <a:noFill/>
          <a:ln w="9525">
            <a:noFill/>
            <a:miter lim="800000"/>
            <a:headEnd/>
            <a:tailEnd/>
          </a:ln>
        </p:spPr>
      </p:pic>
      <p:cxnSp>
        <p:nvCxnSpPr>
          <p:cNvPr id="33" name="Straight Arrow Connector 32"/>
          <p:cNvCxnSpPr/>
          <p:nvPr/>
        </p:nvCxnSpPr>
        <p:spPr>
          <a:xfrm flipV="1">
            <a:off x="4500563" y="2852738"/>
            <a:ext cx="1800225" cy="172878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2268538" y="2852738"/>
            <a:ext cx="3165475" cy="158432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28688" name="Picture 14" descr="http://www.sleetherz.com/wp-content/uploads/microsoft-logo.png"/>
          <p:cNvPicPr>
            <a:picLocks noChangeAspect="1" noChangeArrowheads="1"/>
          </p:cNvPicPr>
          <p:nvPr/>
        </p:nvPicPr>
        <p:blipFill>
          <a:blip r:embed="rId7" cstate="print"/>
          <a:srcRect/>
          <a:stretch>
            <a:fillRect/>
          </a:stretch>
        </p:blipFill>
        <p:spPr bwMode="auto">
          <a:xfrm>
            <a:off x="7885113" y="4797425"/>
            <a:ext cx="719137" cy="528638"/>
          </a:xfrm>
          <a:prstGeom prst="rect">
            <a:avLst/>
          </a:prstGeom>
          <a:noFill/>
          <a:ln w="9525">
            <a:noFill/>
            <a:miter lim="800000"/>
            <a:headEnd/>
            <a:tailEnd/>
          </a:ln>
        </p:spPr>
      </p:pic>
      <p:pic>
        <p:nvPicPr>
          <p:cNvPr id="28689" name="Picture 16" descr="http://image.skycomp.com.au/vendor/apple1.jpg"/>
          <p:cNvPicPr>
            <a:picLocks noChangeAspect="1" noChangeArrowheads="1"/>
          </p:cNvPicPr>
          <p:nvPr/>
        </p:nvPicPr>
        <p:blipFill>
          <a:blip r:embed="rId8" cstate="print"/>
          <a:srcRect/>
          <a:stretch>
            <a:fillRect/>
          </a:stretch>
        </p:blipFill>
        <p:spPr bwMode="auto">
          <a:xfrm>
            <a:off x="7885113" y="5516563"/>
            <a:ext cx="719137" cy="720725"/>
          </a:xfrm>
          <a:prstGeom prst="rect">
            <a:avLst/>
          </a:prstGeom>
          <a:noFill/>
          <a:ln w="9525">
            <a:noFill/>
            <a:miter lim="800000"/>
            <a:headEnd/>
            <a:tailEnd/>
          </a:ln>
        </p:spPr>
      </p:pic>
      <p:pic>
        <p:nvPicPr>
          <p:cNvPr id="28690" name="Picture 18" descr="http://people.mozilla.com/~faaborg/files/shiretoko/firefoxIcon/firefoxWordMarkHorizontal.png"/>
          <p:cNvPicPr>
            <a:picLocks noChangeAspect="1" noChangeArrowheads="1"/>
          </p:cNvPicPr>
          <p:nvPr/>
        </p:nvPicPr>
        <p:blipFill>
          <a:blip r:embed="rId9" cstate="print"/>
          <a:srcRect/>
          <a:stretch>
            <a:fillRect/>
          </a:stretch>
        </p:blipFill>
        <p:spPr bwMode="auto">
          <a:xfrm>
            <a:off x="5724525" y="6092825"/>
            <a:ext cx="1295400" cy="363538"/>
          </a:xfrm>
          <a:prstGeom prst="rect">
            <a:avLst/>
          </a:prstGeom>
          <a:noFill/>
          <a:ln w="9525">
            <a:noFill/>
            <a:miter lim="800000"/>
            <a:headEnd/>
            <a:tailEnd/>
          </a:ln>
        </p:spPr>
      </p:pic>
      <p:sp>
        <p:nvSpPr>
          <p:cNvPr id="28691" name="AutoShape 20" descr="data:image/jpg;base64,/9j/4AAQSkZJRgABAQAAAQABAAD/2wBDAAkGBwgHBgkIBwgKCgkLDRYPDQwMDRsUFRAWIB0iIiAdHx8kKDQsJCYxJx8fLT0tMTU3Ojo6Iys/RD84QzQ5Ojf/2wBDAQoKCg0MDRoPDxo3JR8lNzc3Nzc3Nzc3Nzc3Nzc3Nzc3Nzc3Nzc3Nzc3Nzc3Nzc3Nzc3Nzc3Nzc3Nzc3Nzc3Nzf/wAARCABiAQkDASIAAhEBAxEB/8QAHAABAAIDAQEBAAAAAAAAAAAAAAYHAwQFAQII/8QATxAAAQMDAgMEBgQHDAgHAAAAAQIDBAAFEQYSByExE0FRcRQiMmGBkRVSobEIFjNCc8HSIzQ1NkNUYoKTsrPRFzdFVXJ0w+FTg5KiwtPw/8QAGgEBAAIDAQAAAAAAAAAAAAAAAAEEAgMFBv/EAC4RAAICAgECBQIEBwAAAAAAAAABAgMEESEiMQUSE0FRFHEGIzLRQmGBkbHB8P/aAAwDAQACEQMRAD8AvGlKUApSlAKUoaAUrzNfDryGklTi0pA7yahtRW2DJXlcp29oUstQmHZLg7kDAHmTXx2l9dGUMwmPAOKUo/ZVZZdcn0bf2Rs9KXvwdiilJQkqUQABkk1xY9zmR5jcW6x20dsra2+yrKFHwOeldjmrwrdXZGxcGMouPcwG4wgxHfMpnsZJQGF7xhwr9kJPfnuryRc4UZ4MvyW0OkoGwn1vXUUp5e8ggeVVy9DemtyNOx89rYPSZLAGeSshUX/2qUP6tdOHclzGlahhPKQ3c7xFYaUD7UdJSjb5FRc+dbDEnuRWGVMjxEIXJcDaVuJaSSOq1EJSPiSBULYk3IMR7ou6yFk3tUQsHb2RZMlTW0jGcgYIOc8gPPTflLnwrbPl3Zz0h69tNqgFSNje2RjYE4yCkJBJzk4PccUBY24eNMioF9JTVQPpf6WdE8XL0YW3cjs8dv2fZbMbt2z1t2c9/TlXwvUFwhPpEqUssWWStN0WsDLjTiylknyQoLPlQFgbh416DmoGxLu0aTaH7xNkliQ2yFJjuNpLUh1ZO11BGVI9ZCQR02nl1ImVtjORIbbD0lyStHIuue0rzoDapSlAKUpQClKUApSlAKUpQClKUApSlAKUpQCvhbiEIUtakpSkZUScADxo64htta1qSlKQSpSjgAeJqh9X6ve1tcnIER5xjTjC8K2EpVNI7yfq+A/X0mMXJ6RjKSitsn9w4kRXZTkLS8Jy8yEHC30rDcZB97h6/wBUHNGJWqp4C5l4hQAf5OBE3kf13Cc/+motp1tbyW4tsYCGm/VGwYSj/v8AbUxbCYjRAdClpH7o8o4Sjxx/nWjLyqcZdT2/hE0qdz6eF8njiblGUjOpbk8sEEoLMYBQ8Dhrl8OdYbw7d320vx0xnlhW4sSHFoSpPgCkHB865rl+jJWezVlOfaJ6++tdy/h32DnwrTRgXZOrMrt7R/cizMrq6av7/sd+ya4tgkt226xF2SWs4Qh8gsun+g6OR+ODU0GKpq5lm5RVsTUIdbX1SoVk0Pq5/TtxYsd5kretTytkSS6rKo6u5Cj9XuB7vLp05Y3kj0rgr15UbJab5LRvTaXIrYI9b0hoo9x3j9Wa3HnOyYccAzsQVY8udfLzAecaUTybXv246nBA+WaTuUJ/9Er7jVSMdTbLe+EiEcN9cHWE64brUxDcZbbUpxDm9TmSQAfVHTn86nKIsZDSGUMNJabIUhAQAlJByCB3c6pb8Hv+ELz+ga/vKrv3Xikq06xm2ibAbMKKpQ7VtSi6shvckBPTJVhPxrYQWUI0fZtDLWwL7TGwYCs53eeeefGsP0bbxJXKEKL6Qsgqd7JO5RBBGTjPIgfIVVFz4m6utrjcudpZES3uqGzt0uAnPQb+mcf0aldy1tLf0fAvum7S5cFynQ2uPhRU1yVuztB6KSBnpzoDq2q7aYu99fFschSrmw3udfZaClJTnb+Uxz8MAmu4qLGcS6FsNKDwHahSAd+OQ3ePxr838PL7d7Jdp0iz2ddyedb2uNJStRbG7OfVBPXlVzXjW7Vg0nAu15irbnS2klMFOQrtMZUnn0Ce8kffQEoXb4TktuW5EjqlNjah5TSStI8ArGRWxyFU+eI+tRD+lzpVsWrG7fsc9jx3Z6f0tuKnFi1lEv2lZV6gIIcitOF2O4rm2tKd20kdQeWD4GgJRkeNMjxqn4PGGZLtrpaszb10W6ERozClrBG3KlKwM4HIYH2VvXPiTeLXpO23WXaGEzJUl5lyOsON7Ag8jg5POgLTyPGlVTL4k3+4R0u6W045NYbbT6RKLa1o7TaCpKQMZAORnOeXTvrscNuIQ1a69BnRkRrgyjtMNk7HUZwSAeYIyMjn1oCfUyKgGuuIrdhuKLPaYSrhdl4BbBO1sq6Agc1KPLkPEc64X+k3UtkksHV2mvRojxwHGkqQoeOMkgkDuyDQFqTpsa3xXJU2Q1HjtDK3XVBKUj3k+datkvdvv0RUu1SRIjpcU12gSQNwxnGQPHrVdcW9SznLKqHbrcZNnnQmnlXFIXtb3LyOeMdEp6/WqPcMNUX6129i227T7kyC7N9eWEOEI3KSFZIBHIUBfFKUoBSlKAUpSgFKV4aAq/jvqRdtsLFliOFEi5qKXCnqGR7Q/rEgeWagejdPPXANqVvbgoOPV6uEdyf1muzxFtrmo+JzrTxUIVvjtIWQepIK9o8Cd3w+VTO2tCHGb7NAQtadrKUjk2kct3+XzqnmZ6xq2o9/d/BCx3dNI2Y0duDHESKlKCgYWU8gkfVB+81yYUJzW0t5liS5GsENzs3HWSAuW4BkpST0Qnlk9STy8a4fEDUAgxTaoawHnB+7rB9lP1fM/d51p6J17OstkZtka1R3ENFai8txQKypRUeQHv8AsrT4X4dbdrKmtt9l/v8AqZZWVTV+UnpLuWOnhxpVLez6OWVY/KGU7v8AnuqHaq00vS77LsZ9x+3SF7El47lsrxkJJ/OBwcHqCMc630cTLkRztkUf+Yv/ACrQ1DrCZfbYqC9DjspU42vtEqWSkpWFcsj3Yr0VNGTCabXBysjIxZ1tebk4SpW4da495QmTHWhQzkGtmQAjO3kM8q5Mx9YSU7sgiulZDS0zjUNuSaZdnCTUK9QaSZ9KWVzISjGfUTkqwBtUfNJHxBqXTv3lI/RK+41Sv4P8xaNQXmDnKHY6HvilWPuX9lXXMSVRH0pBKi2oADv5VwLFqTR6uD3FMpf8Hr+ELz+ga/vKrHGjtSePrqH0BaUyluAH6yWCpJ+BANdTgdY7taJ11VdLdKiJcZaCC+2U7iFK6V7Asd2Rxteua7dKTALzpEktnsyCwQDnz5VgZkw4qMoc4f3jekHa0Fpz3KCkkGuNwLydELBJwJruPdySf11I+IsWRN0Td4sNhx+Q6xtQ22nKlHI5AVxuDltm2vSTke5xHorxmOK7N5G1WCE4OPgaEEL4EfxovP8Ay/8A1K1+NLsh/X1vjIaD4bYa7FhXsuKU4eXxIArHbY2p+HerJy4lifuDD+5CShtakOIKtySFJBwfcffUm1/pO7asstp1BDidhemo6S/DJ2qwfWwnP5ySTyPXPiBQHw5qbiO4yplWjY/ZqQUFIaVjBGMe34VocObDe7FZtVIu1vfiMu28lvtMYKkpX05+BrZhcQ9aR2UxZmj5EiYgbS52LqN56ZICSPkcVMbQ7qG56LubmoYQYuD7b4ZjNpAIQUYSMZJznPU5oCFfg9xGC3d5ikAyEqaaSs/mpIJIHngfIVtfhB8rXZyP5w5/cra4GWi5Wi33RF0gSIinHWygPtlJUAk5xX3xxtFyu1utaLXBkS1tvrK0soKikFPfQEy0ZGZjaRszbDYQgQmlYHiUgk/Ekmqo0U2ljjdcmmgEN9tLASOmMk4+dW/ptpxjTdrZeQpDrcNpC0KGClQQAQfjVZ6Ysd2j8YrjcnrdKbgrdklMhTZCFBXTB99AQ3T1xvg17c7jaLW3c7kHX1KQ6CezBXgqGCOmQnyNSLVcriBqe0Kts7SSW2y4lwLabVuSpJ7srI8R8a2NU6X1DpXWLmptKxVS47ylOLabTvKCr20qQOZSTzBHT3YFbv4/63uLRj2vRrjUkjal11DhSk9M+sEj5mhJ9y4c638C5ES5x3I8hlkpLbnUJ7cFP2GulwK/iSv/AJ13/wCNSLU9ol3zRUu2KI9OkRAnqAO1AB7uWNwqsdAXfVmlyLArTElxp2WFFxbLg7EKKQs5A2qGBnrQgvGlK8zQHtKZrzNAe0pSgFeKIAyaVhdV3ZrVdZ6cHIlLZB73DS5qh9axtaU2l50jqQAE/M7QK1LxdU26A9PdCe0VyaR7+4D3D7hXZ1C8hyalhIGdoLih3gZwPtNVXq67i4z1IaWDHjZQnHQq7z+r4Vw8HGl4nnKp/ojzIsZFqw8VzX6pcI4D3a3O4qW6srUtZUtR7yepqV6c03eLta25tugBUVZUEK7VsEkEg8iod4NcSxx+RWrqrxqxeGV7Ytb71gnuBkPPKfgqWcJXu9psH6wVkgd4Pur32R58epSqPL0KvIuddv8A3ycsaM1GP9nD+3b/AGq9OjdR/wC7x/bNftVcOahHEHUzkHsbXaZZbuDiw46toJUWGhz55BAKjhIyO8nuqlDOybJKMf8ABbs8OxYRcpLj7kMf0NqdfswEfF9v9quZJ4b6sdziCz8ZDf8AnW5I1XqRvOL3L+IZ/wDrrkTddarjoKhf5I822T/06szhma3LRpp+i30bJXwn0NqDTWqZM+7R2W4zsRTQKH0rO4qSRyHkatmS52LLjuMlCCrHjgZqvODVz1FfbdNul+uDshhTgZioW2hPs+0r1UjPMgfA1YM795SP0SvurkSbcuTsxSS4KfRxvfX7OngrvyJR/Yrqab4rv3u/QbYuxdgmU7sLvbk7OROcbR4VHeAs2LEnXczJTLAUw1tLrgRn1leJq6GLnbpLgajT4zzh5hDb6VE/AGsSTbAyK921Xd14hzLDrNuyXm2sswnVp2TEuq5tq5JXgjuPI+GDXY4haya0fa2nw0mRLfXsZYK9oIHtKJx0A+0igJZigTiq+v2urvYtIW29TrSwmVNfCPRS6odmgpUpJJxnOB07s1zXeJ14uUdn8VtOvT3UMoVLcSha22nFJBKE7Rzx0yT3dO+gLTx7zVZa91jebLrq1Wi3vMoiSUsFxK2Qonc6pJwe7kBWXQ3E/wCnLqLPe4Igz1qKWiknYpQ6oIVzSrl78+6o1xV/1pWD/gi/46qAu0DFCM1HtZ6tgaSt4kzt7jrhKWY7ZAU4fj0A7zUATxM1nJjqnwtJbrfzUHOyeWNo79wxnzAoC4a8AxUN0Fr6Fq9DrQaVFuDKQpccq3BSeQ3JPeMkZ7xkedcm9cT/AKG1nKs02E2mFG5rkhwleOy34CcYySQkDPfQFkEA0x76r3RuvrjfLnLTdbULZbmoi5KH3d49VKkjmogAjBJyPCuS/wAUrzdpzzGjdOuTmGerziVKJGepSMbc4OATny6UBbGKBPnUA0RxG+nLouy3mAq3XROdqDnasjmU4PNKgOeD3CsOouJarFrVVlkw2RCb2Kcklw7gko3HCcYJ7h40BYp6VHdT6jcsj7DSIRkB1BVncRjBx4Go1pXX181Hd34yLEIsZUVx6It4L9dQKcAqwAc5zy/71YUYuqYbVISEPFI3pScgHHPFZ1yjGW5La+DXbCco6hLT+SE/j+//ALpP9of2a37Bq528XNMP0ANjapSlhwnbj3YrtahuItdqkSvzkpwgZ6qPID51wOHNvUiG/cX+bklWEqPUpB5n4nPyFX/yJY8rPT17Ll9zmr6iGTGr1N+74XYmA5gGva9wBSuadY8Naz52pUo9AM1snpWjc8iC+odQ2o/ZVLNTcDOvukQyK0bvdXGitaQ8pW5ST6yUgdR7+nzqob5ZZ2kro5aboCpJJVHkfmvozyI9/iO4+Yq7NCtgyZDhPrJbSB8Sc/cK7uo9P23UVvMK6xw62TuSrottX1kq7j/+NYfh6X09fqr+J8mfiUFdLyP2KSs6U7E4NShq1x7iwWZTSXEK6hQzWrceHl9srhXalpuUQcwMhLyR70nkfgfhWCNe5FsWG7jCkR3B1S62UffXtPWruh0tHj7ca2me2jt/iwtprYzdrs2z/wCEme6EY8Mbq5ki1x4DakR2wncckkkknxJPMnzraVrSEW/aGcdM1yJd3k3NRRbociQrphppS/urCqvyPcuDGyVtq8q2zlTyE5zXJs9jm6xvaLZbwUsoIVJk4yllGeZPieXId593MTKDw7vl2BkXc/R8RIKi0jC33AOeAOiSfeT5VaGkbTb7TZWGbZAVCaUNykOflCrvKz3n31XzM6Lj5KzqYGC4dUzetFsjWe2xrdBbDcaM2G20+4ePiT1J7zWad+8pH6JX3Gs9YJoKojyUgkltQAHfyrjHYPzlwx0ZC1lInMz5L7CYzaFpLO3mSSOe4Hwq19K8LbXpm9s3WJOluvNJWkIdCNp3JI7kg99VhotWs9IOyXbfpqU8qShKF9vDdOAkk8tpHjU2tOttfSbpDjzNLBqO6+hDrnobw2JKgCclWBgd9AdTjTZ4E7STk6U4hmTBIVHWeqyogFv37u73gHxqvdBOjWes7ajUkpLggREpjMrGe3LeCAc9T+efHHhmpDrKHfdd6yi2v0GbEsMVwgyHGVJSvHtuZPeRlKfn31n4oaNlRn7ZfdJRXUyYnZslqMjKkhP5NYA64xtPuxQG3x9/izbc/wA/H+GupXw7hMRNEWVDDYSFxEOqOPaWoblH4k1AOK9zkXbh/ZZcyE/ClKmgPMPNlJQsNrzjOOR6g+BrBYNVat0pp6DEcsJukFyOhyFJb38kKGQlW0HpnGOR5d4xQk1OKSEQuKVsfg4RIX6M4sp67+0IB88JTWzxW5cUrD/wxv8AHVWbR2mb/qjWKdVaojqjMtOB1Da07CtSR6iUpPMIHXJ6478mtjiXZrpN4jWSXDt0p+M0iP2jzbRUlOHlE5IGOQOaA5fFfNw4oWu3yifRcR29pPLatw7vn0+Huq70NpbbShpKUISMJCRySPAe6q64taIl6g9Gu1l9a4RU7FNBW0uoByNp+sk5x45rjRuI+so0UQpWk3nrgkbe2LLqQT4lATzPkoUIOZDaRbOO/YwAEtLlKCko5ABbW5Qx5k0uUJi4cefR5SA4yZSFqQRkK2sJUAfdkCpFwz0ZdW73I1TqhPZz3ipTTKsbgpfVasdOWQE9wJz3VqKs90PHH6S+j5XoIfz6T2R7PHo+M7unXl50JJJxnfej6BmBpRHautNLOfzSsZ+eMfGoFoO+6ttOnWWbFpVMuI4tazJ2LJdVnBJII6Yx8Kt/Vlka1Hp+Zanl9n6Qj1F4zsWDlJx5gfDNVJp676w4eJdtMzTz0+GHCtsoCiAT1KFpSQQeuCOvh0oQYlQdX3fXtsv0zTciGtt9gOlpshO1KgCo5P1eXkK+9WQ2J/HCPEkoS4w4/H3oVzCgG0nHkcVN9Jan1TqG+tmZp5Vrs6W1Fa3Eq3KXy2jKgnl5J+NR682a6O8bItxbt0pUJLrJVJDSuzADYB9bGOtCS3kjAGOg7q9zQdKxvudm0te1StqScJGSceFDFvRBdeynJ91h2aLzVuBUB9ZXIfIZPxqbwIyIcNmM0MIaQED4VCtJ22ZK1DJu9zjONKyVIS4MZUrly8hyqeJ5Vdy5KMYUxfCXP3ZQwouc53yXLfH2R7SlKpHQFY3EBaSlQyCKyV4RWMoKS0wnogWydpi5LcQwXYyjjdg7VJzyye4j312WNVtPgBq3zHHPqoSCKke0UCQKo1YdlPFc9R+NFmd8Z8zjyclDl2nfyKIDXeVne4fIdB8a3IsBqPkgFxxXtOOHcpXx/VW3tpircKlF7b2/5miU98JaRg9DjFW4x2d3jsGfurMlISMAAeVfVK27MNIUpShIpSlAKUpQClKUBWPHxtbmmrcG0KWROHJKSf5NfhUy0OCNG2MKBBEBkEEYI9QV2yM16KAUpSgFKUoBSlKAUpSgFKUoBSlKAUpSgFKUoBSlKAUpSgFKUoBSlKAUpSgFKUoBSlKAUpSgFKUoBSlKAUpSgFKUoBSlKAUpSgFKUoBSlKAUpSgP/9k="/>
          <p:cNvSpPr>
            <a:spLocks noChangeAspect="1" noChangeArrowheads="1"/>
          </p:cNvSpPr>
          <p:nvPr/>
        </p:nvSpPr>
        <p:spPr bwMode="auto">
          <a:xfrm>
            <a:off x="101600" y="-390525"/>
            <a:ext cx="2152650" cy="800100"/>
          </a:xfrm>
          <a:prstGeom prst="rect">
            <a:avLst/>
          </a:prstGeom>
          <a:noFill/>
          <a:ln w="9525">
            <a:noFill/>
            <a:miter lim="800000"/>
            <a:headEnd/>
            <a:tailEnd/>
          </a:ln>
        </p:spPr>
        <p:txBody>
          <a:bodyPr/>
          <a:lstStyle/>
          <a:p>
            <a:endParaRPr lang="en-AU"/>
          </a:p>
        </p:txBody>
      </p:sp>
      <p:sp>
        <p:nvSpPr>
          <p:cNvPr id="28692" name="AutoShape 22" descr="data:image/jpg;base64,/9j/4AAQSkZJRgABAQAAAQABAAD/2wBDAAkGBwgHBgkIBwgKCgkLDRYPDQwMDRsUFRAWIB0iIiAdHx8kKDQsJCYxJx8fLT0tMTU3Ojo6Iys/RD84QzQ5Ojf/2wBDAQoKCg0MDRoPDxo3JR8lNzc3Nzc3Nzc3Nzc3Nzc3Nzc3Nzc3Nzc3Nzc3Nzc3Nzc3Nzc3Nzc3Nzc3Nzc3Nzc3Nzf/wAARCABiAQkDASIAAhEBAxEB/8QAHAABAAIDAQEBAAAAAAAAAAAAAAYHAwQFAQII/8QATxAAAQMDAgMEBgQHDAgHAAAAAQIDBAAFEQYSByExE0FRcRQiMmGBkRVSobEIFjNCc8HSIzQ1NkNUYoKTsrPRFzdFVXJ0w+FTg5KiwtPw/8QAGgEBAAIDAQAAAAAAAAAAAAAAAAEEAgMFBv/EAC4RAAICAgECBQIEBwAAAAAAAAABAgMEESEiMQUSE0FRFHEGIzLRQmGBkbHB8P/aAAwDAQACEQMRAD8AvGlKUApSlAKUoaAUrzNfDryGklTi0pA7yahtRW2DJXlcp29oUstQmHZLg7kDAHmTXx2l9dGUMwmPAOKUo/ZVZZdcn0bf2Rs9KXvwdiilJQkqUQABkk1xY9zmR5jcW6x20dsra2+yrKFHwOeldjmrwrdXZGxcGMouPcwG4wgxHfMpnsZJQGF7xhwr9kJPfnuryRc4UZ4MvyW0OkoGwn1vXUUp5e8ggeVVy9DemtyNOx89rYPSZLAGeSshUX/2qUP6tdOHclzGlahhPKQ3c7xFYaUD7UdJSjb5FRc+dbDEnuRWGVMjxEIXJcDaVuJaSSOq1EJSPiSBULYk3IMR7ou6yFk3tUQsHb2RZMlTW0jGcgYIOc8gPPTflLnwrbPl3Zz0h69tNqgFSNje2RjYE4yCkJBJzk4PccUBY24eNMioF9JTVQPpf6WdE8XL0YW3cjs8dv2fZbMbt2z1t2c9/TlXwvUFwhPpEqUssWWStN0WsDLjTiylknyQoLPlQFgbh416DmoGxLu0aTaH7xNkliQ2yFJjuNpLUh1ZO11BGVI9ZCQR02nl1ImVtjORIbbD0lyStHIuue0rzoDapSlAKUpQClKUApSlAKUpQClKUApSlAKUpQCvhbiEIUtakpSkZUScADxo64htta1qSlKQSpSjgAeJqh9X6ve1tcnIER5xjTjC8K2EpVNI7yfq+A/X0mMXJ6RjKSitsn9w4kRXZTkLS8Jy8yEHC30rDcZB97h6/wBUHNGJWqp4C5l4hQAf5OBE3kf13Cc/+motp1tbyW4tsYCGm/VGwYSj/v8AbUxbCYjRAdClpH7o8o4Sjxx/nWjLyqcZdT2/hE0qdz6eF8njiblGUjOpbk8sEEoLMYBQ8Dhrl8OdYbw7d320vx0xnlhW4sSHFoSpPgCkHB865rl+jJWezVlOfaJ6++tdy/h32DnwrTRgXZOrMrt7R/cizMrq6av7/sd+ya4tgkt226xF2SWs4Qh8gsun+g6OR+ODU0GKpq5lm5RVsTUIdbX1SoVk0Pq5/TtxYsd5kretTytkSS6rKo6u5Cj9XuB7vLp05Y3kj0rgr15UbJab5LRvTaXIrYI9b0hoo9x3j9Wa3HnOyYccAzsQVY8udfLzAecaUTybXv246nBA+WaTuUJ/9Er7jVSMdTbLe+EiEcN9cHWE64brUxDcZbbUpxDm9TmSQAfVHTn86nKIsZDSGUMNJabIUhAQAlJByCB3c6pb8Hv+ELz+ga/vKrv3Xikq06xm2ibAbMKKpQ7VtSi6shvckBPTJVhPxrYQWUI0fZtDLWwL7TGwYCs53eeeefGsP0bbxJXKEKL6Qsgqd7JO5RBBGTjPIgfIVVFz4m6utrjcudpZES3uqGzt0uAnPQb+mcf0aldy1tLf0fAvum7S5cFynQ2uPhRU1yVuztB6KSBnpzoDq2q7aYu99fFschSrmw3udfZaClJTnb+Uxz8MAmu4qLGcS6FsNKDwHahSAd+OQ3ePxr838PL7d7Jdp0iz2ddyedb2uNJStRbG7OfVBPXlVzXjW7Vg0nAu15irbnS2klMFOQrtMZUnn0Ce8kffQEoXb4TktuW5EjqlNjah5TSStI8ArGRWxyFU+eI+tRD+lzpVsWrG7fsc9jx3Z6f0tuKnFi1lEv2lZV6gIIcitOF2O4rm2tKd20kdQeWD4GgJRkeNMjxqn4PGGZLtrpaszb10W6ERozClrBG3KlKwM4HIYH2VvXPiTeLXpO23WXaGEzJUl5lyOsON7Ag8jg5POgLTyPGlVTL4k3+4R0u6W045NYbbT6RKLa1o7TaCpKQMZAORnOeXTvrscNuIQ1a69BnRkRrgyjtMNk7HUZwSAeYIyMjn1oCfUyKgGuuIrdhuKLPaYSrhdl4BbBO1sq6Agc1KPLkPEc64X+k3UtkksHV2mvRojxwHGkqQoeOMkgkDuyDQFqTpsa3xXJU2Q1HjtDK3XVBKUj3k+datkvdvv0RUu1SRIjpcU12gSQNwxnGQPHrVdcW9SznLKqHbrcZNnnQmnlXFIXtb3LyOeMdEp6/WqPcMNUX6129i227T7kyC7N9eWEOEI3KSFZIBHIUBfFKUoBSlKAUpSgFKV4aAq/jvqRdtsLFliOFEi5qKXCnqGR7Q/rEgeWagejdPPXANqVvbgoOPV6uEdyf1muzxFtrmo+JzrTxUIVvjtIWQepIK9o8Cd3w+VTO2tCHGb7NAQtadrKUjk2kct3+XzqnmZ6xq2o9/d/BCx3dNI2Y0duDHESKlKCgYWU8gkfVB+81yYUJzW0t5liS5GsENzs3HWSAuW4BkpST0Qnlk9STy8a4fEDUAgxTaoawHnB+7rB9lP1fM/d51p6J17OstkZtka1R3ENFai8txQKypRUeQHv8AsrT4X4dbdrKmtt9l/v8AqZZWVTV+UnpLuWOnhxpVLez6OWVY/KGU7v8AnuqHaq00vS77LsZ9x+3SF7El47lsrxkJJ/OBwcHqCMc630cTLkRztkUf+Yv/ACrQ1DrCZfbYqC9DjspU42vtEqWSkpWFcsj3Yr0VNGTCabXBysjIxZ1tebk4SpW4da495QmTHWhQzkGtmQAjO3kM8q5Mx9YSU7sgiulZDS0zjUNuSaZdnCTUK9QaSZ9KWVzISjGfUTkqwBtUfNJHxBqXTv3lI/RK+41Sv4P8xaNQXmDnKHY6HvilWPuX9lXXMSVRH0pBKi2oADv5VwLFqTR6uD3FMpf8Hr+ELz+ga/vKrHGjtSePrqH0BaUyluAH6yWCpJ+BANdTgdY7taJ11VdLdKiJcZaCC+2U7iFK6V7Asd2Rxteua7dKTALzpEktnsyCwQDnz5VgZkw4qMoc4f3jekHa0Fpz3KCkkGuNwLydELBJwJruPdySf11I+IsWRN0Td4sNhx+Q6xtQ22nKlHI5AVxuDltm2vSTke5xHorxmOK7N5G1WCE4OPgaEEL4EfxovP8Ay/8A1K1+NLsh/X1vjIaD4bYa7FhXsuKU4eXxIArHbY2p+HerJy4lifuDD+5CShtakOIKtySFJBwfcffUm1/pO7asstp1BDidhemo6S/DJ2qwfWwnP5ySTyPXPiBQHw5qbiO4yplWjY/ZqQUFIaVjBGMe34VocObDe7FZtVIu1vfiMu28lvtMYKkpX05+BrZhcQ9aR2UxZmj5EiYgbS52LqN56ZICSPkcVMbQ7qG56LubmoYQYuD7b4ZjNpAIQUYSMZJznPU5oCFfg9xGC3d5ikAyEqaaSs/mpIJIHngfIVtfhB8rXZyP5w5/cra4GWi5Wi33RF0gSIinHWygPtlJUAk5xX3xxtFyu1utaLXBkS1tvrK0soKikFPfQEy0ZGZjaRszbDYQgQmlYHiUgk/Ekmqo0U2ljjdcmmgEN9tLASOmMk4+dW/ptpxjTdrZeQpDrcNpC0KGClQQAQfjVZ6Ysd2j8YrjcnrdKbgrdklMhTZCFBXTB99AQ3T1xvg17c7jaLW3c7kHX1KQ6CezBXgqGCOmQnyNSLVcriBqe0Kts7SSW2y4lwLabVuSpJ7srI8R8a2NU6X1DpXWLmptKxVS47ylOLabTvKCr20qQOZSTzBHT3YFbv4/63uLRj2vRrjUkjal11DhSk9M+sEj5mhJ9y4c638C5ES5x3I8hlkpLbnUJ7cFP2GulwK/iSv/AJ13/wCNSLU9ol3zRUu2KI9OkRAnqAO1AB7uWNwqsdAXfVmlyLArTElxp2WFFxbLg7EKKQs5A2qGBnrQgvGlK8zQHtKZrzNAe0pSgFeKIAyaVhdV3ZrVdZ6cHIlLZB73DS5qh9axtaU2l50jqQAE/M7QK1LxdU26A9PdCe0VyaR7+4D3D7hXZ1C8hyalhIGdoLih3gZwPtNVXq67i4z1IaWDHjZQnHQq7z+r4Vw8HGl4nnKp/ojzIsZFqw8VzX6pcI4D3a3O4qW6srUtZUtR7yepqV6c03eLta25tugBUVZUEK7VsEkEg8iod4NcSxx+RWrqrxqxeGV7Ytb71gnuBkPPKfgqWcJXu9psH6wVkgd4Pur32R58epSqPL0KvIuddv8A3ycsaM1GP9nD+3b/AGq9OjdR/wC7x/bNftVcOahHEHUzkHsbXaZZbuDiw46toJUWGhz55BAKjhIyO8nuqlDOybJKMf8ABbs8OxYRcpLj7kMf0NqdfswEfF9v9quZJ4b6sdziCz8ZDf8AnW5I1XqRvOL3L+IZ/wDrrkTddarjoKhf5I822T/06szhma3LRpp+i30bJXwn0NqDTWqZM+7R2W4zsRTQKH0rO4qSRyHkatmS52LLjuMlCCrHjgZqvODVz1FfbdNul+uDshhTgZioW2hPs+0r1UjPMgfA1YM795SP0SvurkSbcuTsxSS4KfRxvfX7OngrvyJR/Yrqab4rv3u/QbYuxdgmU7sLvbk7OROcbR4VHeAs2LEnXczJTLAUw1tLrgRn1leJq6GLnbpLgajT4zzh5hDb6VE/AGsSTbAyK921Xd14hzLDrNuyXm2sswnVp2TEuq5tq5JXgjuPI+GDXY4haya0fa2nw0mRLfXsZYK9oIHtKJx0A+0igJZigTiq+v2urvYtIW29TrSwmVNfCPRS6odmgpUpJJxnOB07s1zXeJ14uUdn8VtOvT3UMoVLcSha22nFJBKE7Rzx0yT3dO+gLTx7zVZa91jebLrq1Wi3vMoiSUsFxK2Qonc6pJwe7kBWXQ3E/wCnLqLPe4Igz1qKWiknYpQ6oIVzSrl78+6o1xV/1pWD/gi/46qAu0DFCM1HtZ6tgaSt4kzt7jrhKWY7ZAU4fj0A7zUATxM1nJjqnwtJbrfzUHOyeWNo79wxnzAoC4a8AxUN0Fr6Fq9DrQaVFuDKQpccq3BSeQ3JPeMkZ7xkedcm9cT/AKG1nKs02E2mFG5rkhwleOy34CcYySQkDPfQFkEA0x76r3RuvrjfLnLTdbULZbmoi5KH3d49VKkjmogAjBJyPCuS/wAUrzdpzzGjdOuTmGerziVKJGepSMbc4OATny6UBbGKBPnUA0RxG+nLouy3mAq3XROdqDnasjmU4PNKgOeD3CsOouJarFrVVlkw2RCb2Kcklw7gko3HCcYJ7h40BYp6VHdT6jcsj7DSIRkB1BVncRjBx4Go1pXX181Hd34yLEIsZUVx6It4L9dQKcAqwAc5zy/71YUYuqYbVISEPFI3pScgHHPFZ1yjGW5La+DXbCco6hLT+SE/j+//ALpP9of2a37Bq528XNMP0ANjapSlhwnbj3YrtahuItdqkSvzkpwgZ6qPID51wOHNvUiG/cX+bklWEqPUpB5n4nPyFX/yJY8rPT17Ll9zmr6iGTGr1N+74XYmA5gGva9wBSuadY8Naz52pUo9AM1snpWjc8iC+odQ2o/ZVLNTcDOvukQyK0bvdXGitaQ8pW5ST6yUgdR7+nzqob5ZZ2kro5aboCpJJVHkfmvozyI9/iO4+Yq7NCtgyZDhPrJbSB8Sc/cK7uo9P23UVvMK6xw62TuSrottX1kq7j/+NYfh6X09fqr+J8mfiUFdLyP2KSs6U7E4NShq1x7iwWZTSXEK6hQzWrceHl9srhXalpuUQcwMhLyR70nkfgfhWCNe5FsWG7jCkR3B1S62UffXtPWruh0tHj7ca2me2jt/iwtprYzdrs2z/wCEme6EY8Mbq5ki1x4DakR2wncckkkknxJPMnzraVrSEW/aGcdM1yJd3k3NRRbociQrphppS/urCqvyPcuDGyVtq8q2zlTyE5zXJs9jm6xvaLZbwUsoIVJk4yllGeZPieXId593MTKDw7vl2BkXc/R8RIKi0jC33AOeAOiSfeT5VaGkbTb7TZWGbZAVCaUNykOflCrvKz3n31XzM6Lj5KzqYGC4dUzetFsjWe2xrdBbDcaM2G20+4ePiT1J7zWad+8pH6JX3Gs9YJoKojyUgkltQAHfyrjHYPzlwx0ZC1lInMz5L7CYzaFpLO3mSSOe4Hwq19K8LbXpm9s3WJOluvNJWkIdCNp3JI7kg99VhotWs9IOyXbfpqU8qShKF9vDdOAkk8tpHjU2tOttfSbpDjzNLBqO6+hDrnobw2JKgCclWBgd9AdTjTZ4E7STk6U4hmTBIVHWeqyogFv37u73gHxqvdBOjWes7ajUkpLggREpjMrGe3LeCAc9T+efHHhmpDrKHfdd6yi2v0GbEsMVwgyHGVJSvHtuZPeRlKfn31n4oaNlRn7ZfdJRXUyYnZslqMjKkhP5NYA64xtPuxQG3x9/izbc/wA/H+GupXw7hMRNEWVDDYSFxEOqOPaWoblH4k1AOK9zkXbh/ZZcyE/ClKmgPMPNlJQsNrzjOOR6g+BrBYNVat0pp6DEcsJukFyOhyFJb38kKGQlW0HpnGOR5d4xQk1OKSEQuKVsfg4RIX6M4sp67+0IB88JTWzxW5cUrD/wxv8AHVWbR2mb/qjWKdVaojqjMtOB1Da07CtSR6iUpPMIHXJ6478mtjiXZrpN4jWSXDt0p+M0iP2jzbRUlOHlE5IGOQOaA5fFfNw4oWu3yifRcR29pPLatw7vn0+Huq70NpbbShpKUISMJCRySPAe6q64taIl6g9Gu1l9a4RU7FNBW0uoByNp+sk5x45rjRuI+so0UQpWk3nrgkbe2LLqQT4lATzPkoUIOZDaRbOO/YwAEtLlKCko5ABbW5Qx5k0uUJi4cefR5SA4yZSFqQRkK2sJUAfdkCpFwz0ZdW73I1TqhPZz3ipTTKsbgpfVasdOWQE9wJz3VqKs90PHH6S+j5XoIfz6T2R7PHo+M7unXl50JJJxnfej6BmBpRHautNLOfzSsZ+eMfGoFoO+6ttOnWWbFpVMuI4tazJ2LJdVnBJII6Yx8Kt/Vlka1Hp+Zanl9n6Qj1F4zsWDlJx5gfDNVJp676w4eJdtMzTz0+GHCtsoCiAT1KFpSQQeuCOvh0oQYlQdX3fXtsv0zTciGtt9gOlpshO1KgCo5P1eXkK+9WQ2J/HCPEkoS4w4/H3oVzCgG0nHkcVN9Jan1TqG+tmZp5Vrs6W1Fa3Eq3KXy2jKgnl5J+NR682a6O8bItxbt0pUJLrJVJDSuzADYB9bGOtCS3kjAGOg7q9zQdKxvudm0te1StqScJGSceFDFvRBdeynJ91h2aLzVuBUB9ZXIfIZPxqbwIyIcNmM0MIaQED4VCtJ22ZK1DJu9zjONKyVIS4MZUrly8hyqeJ5Vdy5KMYUxfCXP3ZQwouc53yXLfH2R7SlKpHQFY3EBaSlQyCKyV4RWMoKS0wnogWydpi5LcQwXYyjjdg7VJzyye4j312WNVtPgBq3zHHPqoSCKke0UCQKo1YdlPFc9R+NFmd8Z8zjyclDl2nfyKIDXeVne4fIdB8a3IsBqPkgFxxXtOOHcpXx/VW3tpircKlF7b2/5miU98JaRg9DjFW4x2d3jsGfurMlISMAAeVfVK27MNIUpShIpSlAKUpQClKUBWPHxtbmmrcG0KWROHJKSf5NfhUy0OCNG2MKBBEBkEEYI9QV2yM16KAUpSgFKUoBSlKAUpSgFKUoBSlKAUpSgFKUoBSlKAUpSgFKUoBSlKAUpSgFKUoBSlKAUpSgFKUoBSlKAUpSgFKUoBSlKAUpSgFKUoBSlKAUpSgP/9k="/>
          <p:cNvSpPr>
            <a:spLocks noChangeAspect="1" noChangeArrowheads="1"/>
          </p:cNvSpPr>
          <p:nvPr/>
        </p:nvSpPr>
        <p:spPr bwMode="auto">
          <a:xfrm>
            <a:off x="101600" y="-390525"/>
            <a:ext cx="2152650" cy="800100"/>
          </a:xfrm>
          <a:prstGeom prst="rect">
            <a:avLst/>
          </a:prstGeom>
          <a:noFill/>
          <a:ln w="9525">
            <a:noFill/>
            <a:miter lim="800000"/>
            <a:headEnd/>
            <a:tailEnd/>
          </a:ln>
        </p:spPr>
        <p:txBody>
          <a:bodyPr/>
          <a:lstStyle/>
          <a:p>
            <a:endParaRPr lang="en-AU"/>
          </a:p>
        </p:txBody>
      </p:sp>
      <p:pic>
        <p:nvPicPr>
          <p:cNvPr id="28693" name="Picture 24" descr="http://paidcontent.org/images/editorial/_original/internet-explorer-8-logo-o.jpg"/>
          <p:cNvPicPr>
            <a:picLocks noChangeAspect="1" noChangeArrowheads="1"/>
          </p:cNvPicPr>
          <p:nvPr/>
        </p:nvPicPr>
        <p:blipFill>
          <a:blip r:embed="rId10" cstate="print"/>
          <a:srcRect/>
          <a:stretch>
            <a:fillRect/>
          </a:stretch>
        </p:blipFill>
        <p:spPr bwMode="auto">
          <a:xfrm>
            <a:off x="4716463" y="6021388"/>
            <a:ext cx="806450" cy="576262"/>
          </a:xfrm>
          <a:prstGeom prst="rect">
            <a:avLst/>
          </a:prstGeom>
          <a:noFill/>
          <a:ln w="9525">
            <a:noFill/>
            <a:miter lim="800000"/>
            <a:headEnd/>
            <a:tailEnd/>
          </a:ln>
        </p:spPr>
      </p:pic>
      <p:pic>
        <p:nvPicPr>
          <p:cNvPr id="28694" name="Picture 26" descr="http://www.goodlogo.com/images/logos/safari_logo_3023.jpg"/>
          <p:cNvPicPr>
            <a:picLocks noChangeAspect="1" noChangeArrowheads="1"/>
          </p:cNvPicPr>
          <p:nvPr/>
        </p:nvPicPr>
        <p:blipFill>
          <a:blip r:embed="rId11" cstate="print"/>
          <a:srcRect/>
          <a:stretch>
            <a:fillRect/>
          </a:stretch>
        </p:blipFill>
        <p:spPr bwMode="auto">
          <a:xfrm>
            <a:off x="3851275" y="6021388"/>
            <a:ext cx="504825" cy="568325"/>
          </a:xfrm>
          <a:prstGeom prst="rect">
            <a:avLst/>
          </a:prstGeom>
          <a:noFill/>
          <a:ln w="9525">
            <a:noFill/>
            <a:miter lim="800000"/>
            <a:headEnd/>
            <a:tailEnd/>
          </a:ln>
        </p:spPr>
      </p:pic>
      <p:cxnSp>
        <p:nvCxnSpPr>
          <p:cNvPr id="26" name="Straight Connector 25"/>
          <p:cNvCxnSpPr/>
          <p:nvPr/>
        </p:nvCxnSpPr>
        <p:spPr>
          <a:xfrm rot="5400000">
            <a:off x="2281237" y="1758951"/>
            <a:ext cx="32861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0800000">
            <a:off x="0" y="3357563"/>
            <a:ext cx="39243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8697" name="TextBox 30"/>
          <p:cNvSpPr txBox="1">
            <a:spLocks noChangeArrowheads="1"/>
          </p:cNvSpPr>
          <p:nvPr/>
        </p:nvSpPr>
        <p:spPr bwMode="auto">
          <a:xfrm>
            <a:off x="539750" y="0"/>
            <a:ext cx="2808288" cy="461963"/>
          </a:xfrm>
          <a:prstGeom prst="rect">
            <a:avLst/>
          </a:prstGeom>
          <a:noFill/>
          <a:ln w="9525">
            <a:noFill/>
            <a:miter lim="800000"/>
            <a:headEnd/>
            <a:tailEnd/>
          </a:ln>
        </p:spPr>
        <p:txBody>
          <a:bodyPr>
            <a:spAutoFit/>
          </a:bodyPr>
          <a:lstStyle/>
          <a:p>
            <a:pPr algn="ctr"/>
            <a:r>
              <a:rPr lang="en-AU" sz="2400"/>
              <a:t>sustainable archive</a:t>
            </a:r>
          </a:p>
        </p:txBody>
      </p:sp>
      <p:sp>
        <p:nvSpPr>
          <p:cNvPr id="28698" name="TextBox 28"/>
          <p:cNvSpPr txBox="1">
            <a:spLocks noChangeArrowheads="1"/>
          </p:cNvSpPr>
          <p:nvPr/>
        </p:nvSpPr>
        <p:spPr bwMode="auto">
          <a:xfrm>
            <a:off x="684213" y="6021388"/>
            <a:ext cx="2519362" cy="646112"/>
          </a:xfrm>
          <a:prstGeom prst="rect">
            <a:avLst/>
          </a:prstGeom>
          <a:solidFill>
            <a:schemeClr val="bg1"/>
          </a:solidFill>
          <a:ln w="9525">
            <a:noFill/>
            <a:miter lim="800000"/>
            <a:headEnd/>
            <a:tailEnd/>
          </a:ln>
        </p:spPr>
        <p:txBody>
          <a:bodyPr>
            <a:spAutoFit/>
          </a:bodyPr>
          <a:lstStyle/>
          <a:p>
            <a:r>
              <a:rPr lang="en-AU" b="1"/>
              <a:t>Proprietary</a:t>
            </a:r>
            <a:r>
              <a:rPr lang="en-AU"/>
              <a:t> software on users’ computers</a:t>
            </a:r>
          </a:p>
        </p:txBody>
      </p:sp>
      <p:sp>
        <p:nvSpPr>
          <p:cNvPr id="28699" name="TextBox 30"/>
          <p:cNvSpPr txBox="1">
            <a:spLocks noChangeArrowheads="1"/>
          </p:cNvSpPr>
          <p:nvPr/>
        </p:nvSpPr>
        <p:spPr bwMode="auto">
          <a:xfrm>
            <a:off x="323850" y="3573463"/>
            <a:ext cx="3095625" cy="461962"/>
          </a:xfrm>
          <a:prstGeom prst="rect">
            <a:avLst/>
          </a:prstGeom>
          <a:noFill/>
          <a:ln w="9525">
            <a:noFill/>
            <a:miter lim="800000"/>
            <a:headEnd/>
            <a:tailEnd/>
          </a:ln>
        </p:spPr>
        <p:txBody>
          <a:bodyPr>
            <a:spAutoFit/>
          </a:bodyPr>
          <a:lstStyle/>
          <a:p>
            <a:pPr algn="ctr"/>
            <a:r>
              <a:rPr lang="en-AU" sz="2400"/>
              <a:t>not sustainable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533400" y="274638"/>
            <a:ext cx="8153400" cy="792162"/>
          </a:xfrm>
        </p:spPr>
        <p:txBody>
          <a:bodyPr/>
          <a:lstStyle/>
          <a:p>
            <a:r>
              <a:rPr lang="en-AU" sz="2400" dirty="0" smtClean="0"/>
              <a:t>NSW Archaeology Online ‘Grey-Literature’ - Issues</a:t>
            </a:r>
          </a:p>
        </p:txBody>
      </p:sp>
      <p:sp>
        <p:nvSpPr>
          <p:cNvPr id="27651" name="Content Placeholder 2"/>
          <p:cNvSpPr>
            <a:spLocks noGrp="1"/>
          </p:cNvSpPr>
          <p:nvPr>
            <p:ph idx="1"/>
          </p:nvPr>
        </p:nvSpPr>
        <p:spPr>
          <a:xfrm>
            <a:off x="457200" y="914400"/>
            <a:ext cx="8229600" cy="5410200"/>
          </a:xfrm>
        </p:spPr>
        <p:txBody>
          <a:bodyPr/>
          <a:lstStyle/>
          <a:p>
            <a:pPr>
              <a:buNone/>
            </a:pPr>
            <a:r>
              <a:rPr lang="en-AU" sz="1400" dirty="0" smtClean="0"/>
              <a:t>Making poor quality work public. If low or no research value – why waste resources? Reputational damage? Impact on business? Easy to take things ‘out of context’ from the web.</a:t>
            </a:r>
          </a:p>
          <a:p>
            <a:pPr>
              <a:buNone/>
            </a:pPr>
            <a:endParaRPr lang="en-AU" sz="1400" dirty="0" smtClean="0"/>
          </a:p>
          <a:p>
            <a:pPr>
              <a:buNone/>
            </a:pPr>
            <a:r>
              <a:rPr lang="en-AU" sz="1400" dirty="0" smtClean="0"/>
              <a:t>Sensitive, inappropriate and ‘commercial in confidence’ content? Plagiarism etc. is easily detected by users through OCR/text search. </a:t>
            </a:r>
          </a:p>
          <a:p>
            <a:pPr>
              <a:buNone/>
            </a:pPr>
            <a:endParaRPr lang="en-AU" sz="1400" dirty="0" smtClean="0"/>
          </a:p>
          <a:p>
            <a:pPr>
              <a:buNone/>
            </a:pPr>
            <a:r>
              <a:rPr lang="en-AU" sz="1400" dirty="0" smtClean="0"/>
              <a:t>Costs of IP compliance and obtaining necessary permissions may be prohibitive. University of Sydney adopts ‘risk avoidance’ stance – why should the University take this risk?</a:t>
            </a:r>
          </a:p>
          <a:p>
            <a:pPr>
              <a:buNone/>
            </a:pPr>
            <a:endParaRPr lang="en-AU" sz="1400" dirty="0" smtClean="0"/>
          </a:p>
          <a:p>
            <a:pPr>
              <a:buNone/>
            </a:pPr>
            <a:r>
              <a:rPr lang="en-AU" sz="1400" dirty="0" smtClean="0"/>
              <a:t>Why should consultants provide copies of reports to assist competitors in the heritage industry?</a:t>
            </a:r>
          </a:p>
          <a:p>
            <a:pPr>
              <a:buNone/>
            </a:pPr>
            <a:endParaRPr lang="en-AU" sz="1400" dirty="0" smtClean="0"/>
          </a:p>
          <a:p>
            <a:pPr>
              <a:buNone/>
            </a:pPr>
            <a:r>
              <a:rPr lang="en-AU" sz="1400" dirty="0" smtClean="0"/>
              <a:t>Why should university staff service the heritage industry? Building digital resources does not produce ERA-recognised research outputs.</a:t>
            </a:r>
          </a:p>
          <a:p>
            <a:pPr>
              <a:buNone/>
            </a:pPr>
            <a:endParaRPr lang="en-AU" sz="1400" dirty="0" smtClean="0"/>
          </a:p>
          <a:p>
            <a:pPr>
              <a:buNone/>
            </a:pPr>
            <a:r>
              <a:rPr lang="en-AU" sz="1400" b="1" dirty="0" smtClean="0"/>
              <a:t>Vast </a:t>
            </a:r>
            <a:r>
              <a:rPr lang="en-AU" sz="1400" dirty="0" smtClean="0"/>
              <a:t>quantities of data at risk (...and just for NSW historical archaeology...) too much to conduct an audit – and no benefit to NSW AOL staff in doing so...</a:t>
            </a:r>
          </a:p>
          <a:p>
            <a:pPr>
              <a:buNone/>
            </a:pPr>
            <a:endParaRPr lang="en-AU" sz="1400" dirty="0" smtClean="0"/>
          </a:p>
          <a:p>
            <a:pPr>
              <a:buNone/>
            </a:pPr>
            <a:r>
              <a:rPr lang="en-AU" sz="1400" dirty="0" smtClean="0"/>
              <a:t>Why aren’t state governments taking more responsibility for digital preservation/ archiving?</a:t>
            </a:r>
          </a:p>
          <a:p>
            <a:pPr>
              <a:buNone/>
            </a:pPr>
            <a:endParaRPr lang="en-AU" sz="1400" dirty="0" smtClean="0"/>
          </a:p>
          <a:p>
            <a:pPr>
              <a:buNone/>
            </a:pPr>
            <a:r>
              <a:rPr lang="en-AU" sz="1400" dirty="0" smtClean="0"/>
              <a:t>“I’ve scanned my reports to PDF &amp; have thrown the originals away. Can you put the PDFs onto </a:t>
            </a:r>
            <a:r>
              <a:rPr lang="en-AU" sz="1400" i="1" dirty="0" smtClean="0"/>
              <a:t>NSW Archaeology Online </a:t>
            </a:r>
            <a:r>
              <a:rPr lang="en-AU" sz="1400" dirty="0" smtClean="0"/>
              <a:t>for me?” </a:t>
            </a:r>
            <a:r>
              <a:rPr lang="en-AU" sz="1400" b="1" dirty="0" smtClean="0"/>
              <a:t>Non-sustainable formats/metadata etc. Costs? Whose responsibility is this anyway?</a:t>
            </a:r>
          </a:p>
          <a:p>
            <a:pPr>
              <a:buNone/>
            </a:pPr>
            <a:endParaRPr lang="en-AU" sz="1600" dirty="0" smtClean="0"/>
          </a:p>
          <a:p>
            <a:pPr>
              <a:buNone/>
            </a:pPr>
            <a:endParaRPr lang="en-AU" sz="1800" dirty="0" smtClean="0"/>
          </a:p>
          <a:p>
            <a:endParaRPr lang="en-AU" sz="1800" dirty="0" smtClean="0"/>
          </a:p>
          <a:p>
            <a:pPr>
              <a:buNone/>
            </a:pPr>
            <a:endParaRPr lang="en-AU" sz="1800" dirty="0"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609600" y="152400"/>
            <a:ext cx="8077200" cy="990600"/>
          </a:xfrm>
        </p:spPr>
        <p:txBody>
          <a:bodyPr/>
          <a:lstStyle/>
          <a:p>
            <a:r>
              <a:rPr lang="en-US" sz="3600" smtClean="0"/>
              <a:t>Emerging themes of overall research</a:t>
            </a:r>
          </a:p>
        </p:txBody>
      </p:sp>
      <p:sp>
        <p:nvSpPr>
          <p:cNvPr id="33795" name="Content Placeholder 2"/>
          <p:cNvSpPr>
            <a:spLocks noGrp="1"/>
          </p:cNvSpPr>
          <p:nvPr>
            <p:ph idx="1"/>
          </p:nvPr>
        </p:nvSpPr>
        <p:spPr>
          <a:xfrm>
            <a:off x="381000" y="1052512"/>
            <a:ext cx="8393113" cy="5272087"/>
          </a:xfrm>
        </p:spPr>
        <p:txBody>
          <a:bodyPr/>
          <a:lstStyle/>
          <a:p>
            <a:pPr>
              <a:buFont typeface="Arial" charset="0"/>
              <a:buNone/>
            </a:pPr>
            <a:r>
              <a:rPr lang="en-US" sz="1600" dirty="0" smtClean="0"/>
              <a:t>more positive than negative attitudes to technology; many challenges and problems</a:t>
            </a:r>
          </a:p>
          <a:p>
            <a:pPr>
              <a:buFont typeface="Arial" charset="0"/>
              <a:buNone/>
            </a:pPr>
            <a:endParaRPr lang="en-US" sz="1600" dirty="0" smtClean="0"/>
          </a:p>
          <a:p>
            <a:pPr>
              <a:buFont typeface="Arial" charset="0"/>
              <a:buNone/>
            </a:pPr>
            <a:r>
              <a:rPr lang="en-US" sz="1600" dirty="0" smtClean="0"/>
              <a:t>more negative than positive about social media; age significant in attitudes to </a:t>
            </a:r>
            <a:r>
              <a:rPr lang="en-US" sz="1600" dirty="0" err="1" smtClean="0"/>
              <a:t>Facebook</a:t>
            </a:r>
            <a:endParaRPr lang="en-US" sz="1600" dirty="0" smtClean="0"/>
          </a:p>
          <a:p>
            <a:pPr>
              <a:buFont typeface="Arial" charset="0"/>
              <a:buNone/>
            </a:pPr>
            <a:endParaRPr lang="en-US" sz="1600" dirty="0" smtClean="0"/>
          </a:p>
          <a:p>
            <a:pPr>
              <a:buFont typeface="Arial" charset="0"/>
              <a:buNone/>
            </a:pPr>
            <a:r>
              <a:rPr lang="en-US" sz="1600" dirty="0" smtClean="0"/>
              <a:t>variable levels of digital literacy </a:t>
            </a:r>
            <a:r>
              <a:rPr lang="en-US" sz="1600" i="1" dirty="0" smtClean="0"/>
              <a:t>apparent</a:t>
            </a:r>
            <a:r>
              <a:rPr lang="en-US" sz="1600" dirty="0" smtClean="0"/>
              <a:t> among respondents</a:t>
            </a:r>
          </a:p>
          <a:p>
            <a:pPr>
              <a:buFont typeface="Arial" charset="0"/>
              <a:buNone/>
            </a:pPr>
            <a:endParaRPr lang="en-US" sz="1600" dirty="0" smtClean="0"/>
          </a:p>
          <a:p>
            <a:pPr>
              <a:buFont typeface="Arial" charset="0"/>
              <a:buNone/>
            </a:pPr>
            <a:r>
              <a:rPr lang="en-US" sz="1600" dirty="0" smtClean="0"/>
              <a:t>using digital resources effectively to share data needs to be a shared responsibility</a:t>
            </a:r>
          </a:p>
          <a:p>
            <a:pPr>
              <a:buFont typeface="Arial" charset="0"/>
              <a:buNone/>
            </a:pPr>
            <a:endParaRPr lang="en-US" sz="1600" dirty="0" smtClean="0"/>
          </a:p>
          <a:p>
            <a:pPr>
              <a:buFont typeface="Arial" charset="0"/>
              <a:buNone/>
            </a:pPr>
            <a:r>
              <a:rPr lang="en-US" sz="1600" dirty="0" smtClean="0"/>
              <a:t>professional archaeologists have ethical responsibilities to publish findings &amp; share information with colleagues and the public</a:t>
            </a:r>
          </a:p>
          <a:p>
            <a:pPr>
              <a:buFont typeface="Arial" charset="0"/>
              <a:buNone/>
            </a:pPr>
            <a:endParaRPr lang="en-US" sz="1600" dirty="0" smtClean="0"/>
          </a:p>
          <a:p>
            <a:pPr>
              <a:buFont typeface="Arial" charset="0"/>
              <a:buNone/>
            </a:pPr>
            <a:r>
              <a:rPr lang="en-US" sz="1600" dirty="0" smtClean="0"/>
              <a:t>designing and using ethical digital technologies effectively involves funding, governance, digital literacy and </a:t>
            </a:r>
            <a:r>
              <a:rPr lang="en-US" sz="1600" b="1" dirty="0" smtClean="0"/>
              <a:t>heritage practice</a:t>
            </a:r>
            <a:r>
              <a:rPr lang="en-US" sz="1600" dirty="0" smtClean="0"/>
              <a:t> as well as technologies</a:t>
            </a:r>
          </a:p>
          <a:p>
            <a:pPr>
              <a:buFont typeface="Arial" charset="0"/>
              <a:buNone/>
            </a:pPr>
            <a:endParaRPr lang="en-US" sz="1600" b="1" dirty="0" smtClean="0"/>
          </a:p>
          <a:p>
            <a:pPr>
              <a:buFont typeface="Arial" charset="0"/>
              <a:buNone/>
            </a:pPr>
            <a:endParaRPr lang="en-US" sz="1600" b="1" dirty="0" smtClean="0"/>
          </a:p>
          <a:p>
            <a:pPr>
              <a:buFont typeface="Arial" charset="0"/>
              <a:buNone/>
            </a:pPr>
            <a:endParaRPr lang="en-US" sz="2000" dirty="0" smtClean="0"/>
          </a:p>
          <a:p>
            <a:pPr>
              <a:buFont typeface="Arial" charset="0"/>
              <a:buNone/>
            </a:pPr>
            <a:endParaRPr lang="en-US" sz="2000"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2000" dirty="0" smtClean="0"/>
              <a:t>Acknowledgments</a:t>
            </a:r>
            <a:endParaRPr lang="en-AU" sz="2000" dirty="0"/>
          </a:p>
        </p:txBody>
      </p:sp>
      <p:sp>
        <p:nvSpPr>
          <p:cNvPr id="3" name="Content Placeholder 2"/>
          <p:cNvSpPr>
            <a:spLocks noGrp="1"/>
          </p:cNvSpPr>
          <p:nvPr>
            <p:ph idx="1"/>
          </p:nvPr>
        </p:nvSpPr>
        <p:spPr>
          <a:xfrm>
            <a:off x="457200" y="1600200"/>
            <a:ext cx="8229600" cy="4724400"/>
          </a:xfrm>
        </p:spPr>
        <p:txBody>
          <a:bodyPr/>
          <a:lstStyle/>
          <a:p>
            <a:pPr>
              <a:buNone/>
            </a:pPr>
            <a:r>
              <a:rPr lang="en-AU" sz="1600" dirty="0" smtClean="0"/>
              <a:t>Thanks to</a:t>
            </a:r>
          </a:p>
          <a:p>
            <a:endParaRPr lang="en-AU" sz="1600" dirty="0" smtClean="0"/>
          </a:p>
          <a:p>
            <a:r>
              <a:rPr lang="en-AU" sz="1600" dirty="0" smtClean="0"/>
              <a:t>Martin Gibbs (University of Sydney)  Co-Director of NSW AOL</a:t>
            </a:r>
          </a:p>
          <a:p>
            <a:r>
              <a:rPr lang="en-AU" sz="1600" dirty="0" smtClean="0"/>
              <a:t>Steering Group of Archaeology of Sydney Research Group (Mary Casey, Denis Gojak, Paul Irish, Annie Clarke, Val Attenbrow)</a:t>
            </a:r>
          </a:p>
          <a:p>
            <a:r>
              <a:rPr lang="en-AU" sz="1600" dirty="0" smtClean="0"/>
              <a:t>Donors to NSW Archaeology Online Stages 1-2 (Anne Bickford, Ted Higginbotham, Richard Mackay, Wendy Thorpe, Ian Jack, Robert </a:t>
            </a:r>
            <a:r>
              <a:rPr lang="en-AU" sz="1600" dirty="0" err="1" smtClean="0"/>
              <a:t>Varman</a:t>
            </a:r>
            <a:r>
              <a:rPr lang="en-AU" sz="1600" dirty="0" smtClean="0"/>
              <a:t>, Judy Birmingham)</a:t>
            </a:r>
          </a:p>
          <a:p>
            <a:r>
              <a:rPr lang="en-AU" sz="1600" dirty="0" smtClean="0"/>
              <a:t>NSW AOL Project Assistants Annika </a:t>
            </a:r>
            <a:r>
              <a:rPr lang="en-AU" sz="1600" dirty="0" err="1" smtClean="0"/>
              <a:t>Korgaard</a:t>
            </a:r>
            <a:r>
              <a:rPr lang="en-AU" sz="1600" dirty="0" smtClean="0"/>
              <a:t>, Kate da Costa</a:t>
            </a:r>
          </a:p>
          <a:p>
            <a:r>
              <a:rPr lang="en-AU" sz="1600" dirty="0" smtClean="0"/>
              <a:t>Mac North, Wayne Johnson, Andrew Wilson</a:t>
            </a:r>
          </a:p>
          <a:p>
            <a:r>
              <a:rPr lang="en-AU" sz="1600" dirty="0" smtClean="0"/>
              <a:t>University of Sydney Library (Rowan Brownlee, Sten Christensen, Ross Coleman). </a:t>
            </a:r>
          </a:p>
          <a:p>
            <a:endParaRPr lang="en-AU" sz="1600" dirty="0" smtClean="0"/>
          </a:p>
          <a:p>
            <a:pPr>
              <a:buNone/>
            </a:pPr>
            <a:r>
              <a:rPr lang="en-AU" sz="1600" dirty="0" smtClean="0"/>
              <a:t>Funding Support</a:t>
            </a:r>
          </a:p>
          <a:p>
            <a:endParaRPr lang="en-AU" sz="1600" dirty="0" smtClean="0"/>
          </a:p>
          <a:p>
            <a:r>
              <a:rPr lang="en-AU" sz="1600" dirty="0" smtClean="0"/>
              <a:t>NSW Heritage Council &amp; Department of Conservation &amp; Environment  ‘Community Products and Services Grant’ 2009 -2013</a:t>
            </a:r>
          </a:p>
          <a:p>
            <a:r>
              <a:rPr lang="en-AU" sz="1600" dirty="0" smtClean="0"/>
              <a:t>University of Sydney, Faculty of Arts, Research Support Scheme Grant 2009.</a:t>
            </a:r>
            <a:endParaRPr lang="en-AU"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p:cNvPicPr>
            <a:picLocks noChangeAspect="1" noChangeArrowheads="1"/>
          </p:cNvPicPr>
          <p:nvPr/>
        </p:nvPicPr>
        <p:blipFill>
          <a:blip r:embed="rId2" cstate="screen"/>
          <a:srcRect/>
          <a:stretch>
            <a:fillRect/>
          </a:stretch>
        </p:blipFill>
        <p:spPr bwMode="auto">
          <a:xfrm>
            <a:off x="533400" y="3048000"/>
            <a:ext cx="3200400" cy="2916211"/>
          </a:xfrm>
          <a:prstGeom prst="rect">
            <a:avLst/>
          </a:prstGeom>
          <a:noFill/>
          <a:ln w="9525">
            <a:noFill/>
            <a:miter lim="800000"/>
            <a:headEnd/>
            <a:tailEnd/>
          </a:ln>
        </p:spPr>
      </p:pic>
      <p:pic>
        <p:nvPicPr>
          <p:cNvPr id="19459" name="Picture 4"/>
          <p:cNvPicPr>
            <a:picLocks noChangeAspect="1" noChangeArrowheads="1"/>
          </p:cNvPicPr>
          <p:nvPr/>
        </p:nvPicPr>
        <p:blipFill>
          <a:blip r:embed="rId3" cstate="screen"/>
          <a:srcRect/>
          <a:stretch>
            <a:fillRect/>
          </a:stretch>
        </p:blipFill>
        <p:spPr bwMode="auto">
          <a:xfrm>
            <a:off x="5029200" y="457200"/>
            <a:ext cx="2923265" cy="2411308"/>
          </a:xfrm>
          <a:prstGeom prst="rect">
            <a:avLst/>
          </a:prstGeom>
          <a:noFill/>
          <a:ln w="9525">
            <a:noFill/>
            <a:miter lim="800000"/>
            <a:headEnd/>
            <a:tailEnd/>
          </a:ln>
        </p:spPr>
      </p:pic>
      <p:sp>
        <p:nvSpPr>
          <p:cNvPr id="19460" name="TextBox 5"/>
          <p:cNvSpPr txBox="1">
            <a:spLocks noChangeArrowheads="1"/>
          </p:cNvSpPr>
          <p:nvPr/>
        </p:nvSpPr>
        <p:spPr bwMode="auto">
          <a:xfrm>
            <a:off x="533400" y="1143000"/>
            <a:ext cx="3581400" cy="1200329"/>
          </a:xfrm>
          <a:prstGeom prst="rect">
            <a:avLst/>
          </a:prstGeom>
          <a:noFill/>
          <a:ln w="9525">
            <a:noFill/>
            <a:miter lim="800000"/>
            <a:headEnd/>
            <a:tailEnd/>
          </a:ln>
        </p:spPr>
        <p:txBody>
          <a:bodyPr wrap="square">
            <a:spAutoFit/>
          </a:bodyPr>
          <a:lstStyle/>
          <a:p>
            <a:r>
              <a:rPr lang="en-AU" dirty="0" smtClean="0"/>
              <a:t>Archaeology is a Profession in Australia (as elsewhere)</a:t>
            </a:r>
          </a:p>
          <a:p>
            <a:endParaRPr lang="en-AU" dirty="0" smtClean="0"/>
          </a:p>
          <a:p>
            <a:r>
              <a:rPr lang="en-AU" dirty="0" smtClean="0"/>
              <a:t> </a:t>
            </a:r>
            <a:r>
              <a:rPr lang="en-AU" dirty="0"/>
              <a:t>but </a:t>
            </a:r>
            <a:r>
              <a:rPr lang="en-AU" dirty="0" smtClean="0"/>
              <a:t>is not </a:t>
            </a:r>
            <a:r>
              <a:rPr lang="en-AU" dirty="0"/>
              <a:t>formally accredited</a:t>
            </a:r>
          </a:p>
        </p:txBody>
      </p:sp>
      <p:pic>
        <p:nvPicPr>
          <p:cNvPr id="5" name="Picture 2"/>
          <p:cNvPicPr>
            <a:picLocks noChangeAspect="1" noChangeArrowheads="1"/>
          </p:cNvPicPr>
          <p:nvPr/>
        </p:nvPicPr>
        <p:blipFill>
          <a:blip r:embed="rId4" cstate="print"/>
          <a:srcRect l="23684" t="13397" r="24641" b="13875"/>
          <a:stretch>
            <a:fillRect/>
          </a:stretch>
        </p:blipFill>
        <p:spPr bwMode="auto">
          <a:xfrm>
            <a:off x="4343400" y="2971800"/>
            <a:ext cx="3657600" cy="2895600"/>
          </a:xfrm>
          <a:prstGeom prst="rect">
            <a:avLst/>
          </a:prstGeom>
          <a:noFill/>
          <a:ln w="9525">
            <a:noFill/>
            <a:miter lim="800000"/>
            <a:headEnd/>
            <a:tailEnd/>
          </a:ln>
        </p:spPr>
      </p:pic>
      <p:sp>
        <p:nvSpPr>
          <p:cNvPr id="6" name="TextBox 5"/>
          <p:cNvSpPr txBox="1"/>
          <p:nvPr/>
        </p:nvSpPr>
        <p:spPr>
          <a:xfrm>
            <a:off x="1981200" y="6096000"/>
            <a:ext cx="5334000" cy="381000"/>
          </a:xfrm>
          <a:prstGeom prst="rect">
            <a:avLst/>
          </a:prstGeom>
          <a:noFill/>
        </p:spPr>
        <p:txBody>
          <a:bodyPr wrap="square" rtlCol="0">
            <a:spAutoFit/>
          </a:bodyPr>
          <a:lstStyle/>
          <a:p>
            <a:r>
              <a:rPr lang="en-AU" b="1" dirty="0" smtClean="0"/>
              <a:t>Codes of Ethics </a:t>
            </a:r>
            <a:r>
              <a:rPr lang="en-AU" dirty="0" smtClean="0"/>
              <a:t>of Professional Associations</a:t>
            </a:r>
            <a:endParaRPr lang="en-AU"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5"/>
          <p:cNvSpPr txBox="1">
            <a:spLocks noChangeArrowheads="1"/>
          </p:cNvSpPr>
          <p:nvPr/>
        </p:nvSpPr>
        <p:spPr bwMode="auto">
          <a:xfrm>
            <a:off x="381000" y="304800"/>
            <a:ext cx="6858000" cy="2677656"/>
          </a:xfrm>
          <a:prstGeom prst="rect">
            <a:avLst/>
          </a:prstGeom>
          <a:noFill/>
          <a:ln w="9525">
            <a:solidFill>
              <a:schemeClr val="tx1"/>
            </a:solidFill>
            <a:miter lim="800000"/>
            <a:headEnd/>
            <a:tailEnd/>
          </a:ln>
        </p:spPr>
        <p:txBody>
          <a:bodyPr wrap="square">
            <a:spAutoFit/>
          </a:bodyPr>
          <a:lstStyle/>
          <a:p>
            <a:r>
              <a:rPr lang="en-US" sz="1400" b="1" dirty="0"/>
              <a:t>Key Stakeholder Groups in Australian Archaeology</a:t>
            </a:r>
          </a:p>
          <a:p>
            <a:r>
              <a:rPr lang="en-US" sz="1400" dirty="0"/>
              <a:t>Government Departments and Agencies (Commonwealth, State, Territory &amp; Local)</a:t>
            </a:r>
          </a:p>
          <a:p>
            <a:r>
              <a:rPr lang="en-US" sz="1400" dirty="0"/>
              <a:t>Heritage Trusts &amp; Historic Properties, Museums</a:t>
            </a:r>
          </a:p>
          <a:p>
            <a:r>
              <a:rPr lang="en-US" sz="1400" dirty="0"/>
              <a:t>Professional Associations (AAA, ASHA, AIMA, AACAI)</a:t>
            </a:r>
          </a:p>
          <a:p>
            <a:r>
              <a:rPr lang="en-US" sz="1400" dirty="0"/>
              <a:t>Universities &amp; Research Institutes</a:t>
            </a:r>
          </a:p>
          <a:p>
            <a:r>
              <a:rPr lang="en-US" sz="1400" dirty="0"/>
              <a:t>Archaeological &amp; Heritage Consultancy Companies</a:t>
            </a:r>
          </a:p>
          <a:p>
            <a:r>
              <a:rPr lang="en-US" sz="1400" dirty="0"/>
              <a:t>Indigenous Owners &amp; Descendants</a:t>
            </a:r>
          </a:p>
          <a:p>
            <a:r>
              <a:rPr lang="en-US" sz="1400" dirty="0"/>
              <a:t>Non-Indigenous Descendants</a:t>
            </a:r>
          </a:p>
          <a:p>
            <a:r>
              <a:rPr lang="en-US" sz="1400" dirty="0"/>
              <a:t>Local History and Heritage Associations, Private Researchers</a:t>
            </a:r>
          </a:p>
          <a:p>
            <a:r>
              <a:rPr lang="en-US" sz="1400" dirty="0"/>
              <a:t>Tourism and Education Businesses</a:t>
            </a:r>
          </a:p>
          <a:p>
            <a:r>
              <a:rPr lang="en-US" sz="1400" dirty="0"/>
              <a:t>Media Production Companies &amp; Publishers</a:t>
            </a:r>
          </a:p>
          <a:p>
            <a:r>
              <a:rPr lang="en-US" sz="1400" dirty="0"/>
              <a:t>Development and Resource Extraction Companies</a:t>
            </a:r>
          </a:p>
        </p:txBody>
      </p:sp>
      <p:pic>
        <p:nvPicPr>
          <p:cNvPr id="18435" name="Picture 1" descr="OEHNSWAblArh.jpg"/>
          <p:cNvPicPr>
            <a:picLocks noChangeAspect="1"/>
          </p:cNvPicPr>
          <p:nvPr/>
        </p:nvPicPr>
        <p:blipFill>
          <a:blip r:embed="rId2" cstate="screen"/>
          <a:srcRect/>
          <a:stretch>
            <a:fillRect/>
          </a:stretch>
        </p:blipFill>
        <p:spPr bwMode="auto">
          <a:xfrm>
            <a:off x="5867400" y="3233370"/>
            <a:ext cx="1981200" cy="1419225"/>
          </a:xfrm>
          <a:prstGeom prst="rect">
            <a:avLst/>
          </a:prstGeom>
          <a:noFill/>
          <a:ln w="9525">
            <a:noFill/>
            <a:miter lim="800000"/>
            <a:headEnd/>
            <a:tailEnd/>
          </a:ln>
        </p:spPr>
      </p:pic>
      <p:pic>
        <p:nvPicPr>
          <p:cNvPr id="18436" name="Picture 4" descr="00145"/>
          <p:cNvPicPr>
            <a:picLocks noChangeAspect="1" noChangeArrowheads="1"/>
          </p:cNvPicPr>
          <p:nvPr/>
        </p:nvPicPr>
        <p:blipFill>
          <a:blip r:embed="rId3" cstate="screen"/>
          <a:srcRect/>
          <a:stretch>
            <a:fillRect/>
          </a:stretch>
        </p:blipFill>
        <p:spPr bwMode="auto">
          <a:xfrm>
            <a:off x="2743200" y="4953000"/>
            <a:ext cx="2021006" cy="1354074"/>
          </a:xfrm>
          <a:prstGeom prst="rect">
            <a:avLst/>
          </a:prstGeom>
          <a:noFill/>
          <a:ln w="9525">
            <a:noFill/>
            <a:miter lim="800000"/>
            <a:headEnd/>
            <a:tailEnd/>
          </a:ln>
        </p:spPr>
      </p:pic>
      <p:pic>
        <p:nvPicPr>
          <p:cNvPr id="18437" name="Picture 2" descr="Mungo Fig 21"/>
          <p:cNvPicPr>
            <a:picLocks noChangeAspect="1" noChangeArrowheads="1"/>
          </p:cNvPicPr>
          <p:nvPr/>
        </p:nvPicPr>
        <p:blipFill>
          <a:blip r:embed="rId4" cstate="screen"/>
          <a:srcRect b="21011"/>
          <a:stretch>
            <a:fillRect/>
          </a:stretch>
        </p:blipFill>
        <p:spPr bwMode="auto">
          <a:xfrm>
            <a:off x="2743200" y="3124200"/>
            <a:ext cx="2209800" cy="1489713"/>
          </a:xfrm>
          <a:prstGeom prst="rect">
            <a:avLst/>
          </a:prstGeom>
          <a:noFill/>
          <a:ln w="57150">
            <a:noFill/>
            <a:miter lim="800000"/>
            <a:headEnd/>
            <a:tailEnd/>
          </a:ln>
        </p:spPr>
      </p:pic>
      <p:pic>
        <p:nvPicPr>
          <p:cNvPr id="18439" name="Picture 7" descr="00602"/>
          <p:cNvPicPr>
            <a:picLocks noChangeAspect="1" noChangeArrowheads="1"/>
          </p:cNvPicPr>
          <p:nvPr/>
        </p:nvPicPr>
        <p:blipFill>
          <a:blip r:embed="rId5" cstate="screen"/>
          <a:srcRect/>
          <a:stretch>
            <a:fillRect/>
          </a:stretch>
        </p:blipFill>
        <p:spPr bwMode="auto">
          <a:xfrm>
            <a:off x="5562600" y="4953000"/>
            <a:ext cx="2057400" cy="1424750"/>
          </a:xfrm>
          <a:prstGeom prst="rect">
            <a:avLst/>
          </a:prstGeom>
          <a:noFill/>
          <a:ln w="9525">
            <a:noFill/>
            <a:miter lim="800000"/>
            <a:headEnd/>
            <a:tailEnd/>
          </a:ln>
        </p:spPr>
      </p:pic>
      <p:pic>
        <p:nvPicPr>
          <p:cNvPr id="18440" name="Picture 9" descr="00149"/>
          <p:cNvPicPr>
            <a:picLocks noChangeAspect="1" noChangeArrowheads="1"/>
          </p:cNvPicPr>
          <p:nvPr/>
        </p:nvPicPr>
        <p:blipFill>
          <a:blip r:embed="rId6" cstate="screen"/>
          <a:srcRect/>
          <a:stretch>
            <a:fillRect/>
          </a:stretch>
        </p:blipFill>
        <p:spPr bwMode="auto">
          <a:xfrm>
            <a:off x="609600" y="3352800"/>
            <a:ext cx="1828800" cy="1225206"/>
          </a:xfrm>
          <a:prstGeom prst="rect">
            <a:avLst/>
          </a:prstGeom>
          <a:noFill/>
          <a:ln w="9525">
            <a:noFill/>
            <a:miter lim="800000"/>
            <a:headEnd/>
            <a:tailEnd/>
          </a:ln>
        </p:spPr>
      </p:pic>
      <p:pic>
        <p:nvPicPr>
          <p:cNvPr id="8" name="Picture 5" descr="mr31^001"/>
          <p:cNvPicPr>
            <a:picLocks noChangeAspect="1" noChangeArrowheads="1"/>
          </p:cNvPicPr>
          <p:nvPr/>
        </p:nvPicPr>
        <p:blipFill>
          <a:blip r:embed="rId7" cstate="screen"/>
          <a:srcRect/>
          <a:stretch>
            <a:fillRect/>
          </a:stretch>
        </p:blipFill>
        <p:spPr bwMode="auto">
          <a:xfrm>
            <a:off x="990600" y="4800600"/>
            <a:ext cx="1204040" cy="16426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z="2800" dirty="0" smtClean="0"/>
              <a:t/>
            </a:r>
            <a:br>
              <a:rPr lang="en-US" sz="2800" dirty="0" smtClean="0"/>
            </a:br>
            <a:r>
              <a:rPr lang="en-US" sz="2800" dirty="0" smtClean="0"/>
              <a:t>Archaeological Codes of Ethics</a:t>
            </a:r>
            <a:br>
              <a:rPr lang="en-US" sz="2800" dirty="0" smtClean="0"/>
            </a:br>
            <a:r>
              <a:rPr lang="en-US" sz="2800" dirty="0" smtClean="0"/>
              <a:t>Common Themes</a:t>
            </a:r>
            <a:br>
              <a:rPr lang="en-US" sz="2800" dirty="0" smtClean="0"/>
            </a:br>
            <a:endParaRPr lang="en-AU" sz="2800" dirty="0" smtClean="0"/>
          </a:p>
        </p:txBody>
      </p:sp>
      <p:sp>
        <p:nvSpPr>
          <p:cNvPr id="20483" name="Rectangle 3"/>
          <p:cNvSpPr>
            <a:spLocks noGrp="1" noChangeArrowheads="1"/>
          </p:cNvSpPr>
          <p:nvPr>
            <p:ph type="body" idx="1"/>
          </p:nvPr>
        </p:nvSpPr>
        <p:spPr>
          <a:xfrm>
            <a:off x="304800" y="2057400"/>
            <a:ext cx="8382000" cy="3581400"/>
          </a:xfrm>
        </p:spPr>
        <p:txBody>
          <a:bodyPr/>
          <a:lstStyle/>
          <a:p>
            <a:pPr eaLnBrk="1" hangingPunct="1">
              <a:buFontTx/>
              <a:buNone/>
            </a:pPr>
            <a:r>
              <a:rPr lang="en-US" sz="2400" dirty="0" smtClean="0"/>
              <a:t>rights &amp; responsibilities of professional archaeologists</a:t>
            </a:r>
          </a:p>
          <a:p>
            <a:pPr eaLnBrk="1" hangingPunct="1">
              <a:buFontTx/>
              <a:buNone/>
            </a:pPr>
            <a:r>
              <a:rPr lang="en-US" sz="2400" dirty="0" smtClean="0"/>
              <a:t>conservation &amp; ‘stewardship’ of tangible/intangible heritage</a:t>
            </a:r>
          </a:p>
          <a:p>
            <a:pPr eaLnBrk="1" hangingPunct="1">
              <a:buFontTx/>
              <a:buNone/>
            </a:pPr>
            <a:r>
              <a:rPr lang="en-US" sz="2400" dirty="0" smtClean="0"/>
              <a:t>rights of key stakeholders/traditional owners</a:t>
            </a:r>
          </a:p>
          <a:p>
            <a:pPr eaLnBrk="1" hangingPunct="1">
              <a:buFontTx/>
              <a:buNone/>
            </a:pPr>
            <a:r>
              <a:rPr lang="en-US" sz="2400" dirty="0" smtClean="0"/>
              <a:t>standards for fieldwork &amp; analysis</a:t>
            </a:r>
          </a:p>
          <a:p>
            <a:pPr eaLnBrk="1" hangingPunct="1">
              <a:buFontTx/>
              <a:buNone/>
            </a:pPr>
            <a:r>
              <a:rPr lang="en-US" sz="2400" dirty="0" smtClean="0"/>
              <a:t>acknowledge IP, share information, publish</a:t>
            </a:r>
          </a:p>
          <a:p>
            <a:pPr eaLnBrk="1" hangingPunct="1">
              <a:buFontTx/>
              <a:buNone/>
            </a:pPr>
            <a:r>
              <a:rPr lang="en-US" sz="2400" dirty="0" smtClean="0"/>
              <a:t>the public ‘right to know’</a:t>
            </a:r>
          </a:p>
          <a:p>
            <a:pPr eaLnBrk="1" hangingPunct="1">
              <a:buFontTx/>
              <a:buNone/>
            </a:pPr>
            <a:r>
              <a:rPr lang="en-US" sz="2400" dirty="0" smtClean="0"/>
              <a:t>maintain client confidentiality</a:t>
            </a:r>
          </a:p>
          <a:p>
            <a:pPr eaLnBrk="1" hangingPunct="1">
              <a:buFontTx/>
              <a:buNone/>
            </a:pPr>
            <a:r>
              <a:rPr lang="en-US" sz="2400" dirty="0" smtClean="0"/>
              <a:t>act legally</a:t>
            </a:r>
          </a:p>
          <a:p>
            <a:pPr eaLnBrk="1" hangingPunct="1">
              <a:buFontTx/>
              <a:buNone/>
            </a:pPr>
            <a:endParaRPr lang="en-US" sz="2400" dirty="0" smtClean="0"/>
          </a:p>
          <a:p>
            <a:pPr eaLnBrk="1" hangingPunct="1">
              <a:buFontTx/>
              <a:buNone/>
            </a:pPr>
            <a:endParaRPr lang="en-US" sz="2400"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457200" y="304800"/>
            <a:ext cx="7924800" cy="2895600"/>
          </a:xfrm>
        </p:spPr>
        <p:txBody>
          <a:bodyPr/>
          <a:lstStyle/>
          <a:p>
            <a:pPr eaLnBrk="1" hangingPunct="1">
              <a:buFontTx/>
              <a:buNone/>
            </a:pPr>
            <a:r>
              <a:rPr lang="en-US" sz="2000" dirty="0" smtClean="0"/>
              <a:t>Contested &amp; conflicting values in ethical codes</a:t>
            </a:r>
          </a:p>
          <a:p>
            <a:pPr eaLnBrk="1" hangingPunct="1">
              <a:buFontTx/>
              <a:buNone/>
            </a:pPr>
            <a:r>
              <a:rPr lang="en-US" sz="2000" dirty="0" smtClean="0"/>
              <a:t>Unrealistic &amp; unworkable ‘professional’ standards</a:t>
            </a:r>
          </a:p>
          <a:p>
            <a:pPr eaLnBrk="1" hangingPunct="1">
              <a:buNone/>
            </a:pPr>
            <a:r>
              <a:rPr lang="en-US" sz="2000" dirty="0" smtClean="0"/>
              <a:t>What is ‘professional’ archaeology? (vs. public/community based). Who is a professional?</a:t>
            </a:r>
          </a:p>
          <a:p>
            <a:pPr eaLnBrk="1" hangingPunct="1">
              <a:buNone/>
            </a:pPr>
            <a:r>
              <a:rPr lang="en-US" sz="2000" dirty="0" smtClean="0"/>
              <a:t>Ethical practices are </a:t>
            </a:r>
            <a:r>
              <a:rPr lang="en-US" sz="2000" b="1" dirty="0" smtClean="0"/>
              <a:t>context dependent</a:t>
            </a:r>
          </a:p>
          <a:p>
            <a:pPr eaLnBrk="1" hangingPunct="1">
              <a:buNone/>
            </a:pPr>
            <a:endParaRPr lang="en-US" sz="2000" b="1" dirty="0" smtClean="0"/>
          </a:p>
          <a:p>
            <a:pPr eaLnBrk="1" hangingPunct="1">
              <a:buNone/>
            </a:pPr>
            <a:r>
              <a:rPr lang="en-US" sz="2000" dirty="0" smtClean="0"/>
              <a:t>Digital technologies present interesting ethical challenges</a:t>
            </a:r>
          </a:p>
          <a:p>
            <a:pPr algn="ctr" eaLnBrk="1" hangingPunct="1">
              <a:buFontTx/>
              <a:buNone/>
            </a:pPr>
            <a:endParaRPr lang="en-US" sz="2400" dirty="0" smtClean="0"/>
          </a:p>
          <a:p>
            <a:pPr eaLnBrk="1" hangingPunct="1">
              <a:buFontTx/>
              <a:buNone/>
            </a:pPr>
            <a:endParaRPr lang="en-US" sz="2800" dirty="0" smtClean="0"/>
          </a:p>
          <a:p>
            <a:pPr eaLnBrk="1" hangingPunct="1">
              <a:buFontTx/>
              <a:buNone/>
            </a:pPr>
            <a:endParaRPr lang="en-US" dirty="0" smtClean="0"/>
          </a:p>
        </p:txBody>
      </p:sp>
      <p:pic>
        <p:nvPicPr>
          <p:cNvPr id="22531" name="Picture 6" descr="indiana-jones"/>
          <p:cNvPicPr>
            <a:picLocks noChangeAspect="1" noChangeArrowheads="1"/>
          </p:cNvPicPr>
          <p:nvPr/>
        </p:nvPicPr>
        <p:blipFill>
          <a:blip r:embed="rId2" cstate="screen"/>
          <a:srcRect/>
          <a:stretch>
            <a:fillRect/>
          </a:stretch>
        </p:blipFill>
        <p:spPr bwMode="auto">
          <a:xfrm>
            <a:off x="152400" y="4191000"/>
            <a:ext cx="1494512" cy="1946275"/>
          </a:xfrm>
          <a:prstGeom prst="rect">
            <a:avLst/>
          </a:prstGeom>
          <a:noFill/>
          <a:ln w="9525">
            <a:noFill/>
            <a:miter lim="800000"/>
            <a:headEnd/>
            <a:tailEnd/>
          </a:ln>
        </p:spPr>
      </p:pic>
      <p:pic>
        <p:nvPicPr>
          <p:cNvPr id="22533" name="Picture 14" descr="Picture 1.png"/>
          <p:cNvPicPr>
            <a:picLocks noChangeAspect="1"/>
          </p:cNvPicPr>
          <p:nvPr/>
        </p:nvPicPr>
        <p:blipFill>
          <a:blip r:embed="rId3" cstate="screen"/>
          <a:srcRect/>
          <a:stretch>
            <a:fillRect/>
          </a:stretch>
        </p:blipFill>
        <p:spPr bwMode="auto">
          <a:xfrm>
            <a:off x="3733800" y="4038600"/>
            <a:ext cx="2144713" cy="2257425"/>
          </a:xfrm>
          <a:prstGeom prst="rect">
            <a:avLst/>
          </a:prstGeom>
          <a:noFill/>
          <a:ln w="9525">
            <a:noFill/>
            <a:miter lim="800000"/>
            <a:headEnd/>
            <a:tailEnd/>
          </a:ln>
        </p:spPr>
      </p:pic>
      <p:pic>
        <p:nvPicPr>
          <p:cNvPr id="22534" name="Picture 4"/>
          <p:cNvPicPr>
            <a:picLocks noChangeAspect="1" noChangeArrowheads="1"/>
          </p:cNvPicPr>
          <p:nvPr/>
        </p:nvPicPr>
        <p:blipFill>
          <a:blip r:embed="rId4" cstate="screen"/>
          <a:srcRect/>
          <a:stretch>
            <a:fillRect/>
          </a:stretch>
        </p:blipFill>
        <p:spPr bwMode="auto">
          <a:xfrm>
            <a:off x="5867400" y="4038600"/>
            <a:ext cx="3179763" cy="1981200"/>
          </a:xfrm>
          <a:prstGeom prst="rect">
            <a:avLst/>
          </a:prstGeom>
          <a:noFill/>
          <a:ln w="9525">
            <a:noFill/>
            <a:miter lim="800000"/>
            <a:headEnd/>
            <a:tailEnd/>
          </a:ln>
        </p:spPr>
      </p:pic>
      <p:sp>
        <p:nvSpPr>
          <p:cNvPr id="22535" name="TextBox 9"/>
          <p:cNvSpPr txBox="1">
            <a:spLocks noChangeArrowheads="1"/>
          </p:cNvSpPr>
          <p:nvPr/>
        </p:nvSpPr>
        <p:spPr bwMode="auto">
          <a:xfrm>
            <a:off x="457200" y="3657600"/>
            <a:ext cx="8229600" cy="369888"/>
          </a:xfrm>
          <a:prstGeom prst="rect">
            <a:avLst/>
          </a:prstGeom>
          <a:noFill/>
          <a:ln w="9525">
            <a:noFill/>
            <a:miter lim="800000"/>
            <a:headEnd/>
            <a:tailEnd/>
          </a:ln>
        </p:spPr>
        <p:txBody>
          <a:bodyPr>
            <a:spAutoFit/>
          </a:bodyPr>
          <a:lstStyle/>
          <a:p>
            <a:r>
              <a:rPr lang="en-US" dirty="0"/>
              <a:t>e.g. Which of these represents ‘real’ archaeology? </a:t>
            </a:r>
            <a:r>
              <a:rPr lang="en-US" dirty="0" smtClean="0"/>
              <a:t>Does </a:t>
            </a:r>
            <a:r>
              <a:rPr lang="en-US" dirty="0"/>
              <a:t>it matter? </a:t>
            </a:r>
          </a:p>
        </p:txBody>
      </p:sp>
      <p:pic>
        <p:nvPicPr>
          <p:cNvPr id="8" name="Picture 2"/>
          <p:cNvPicPr>
            <a:picLocks noChangeAspect="1" noChangeArrowheads="1"/>
          </p:cNvPicPr>
          <p:nvPr/>
        </p:nvPicPr>
        <p:blipFill>
          <a:blip r:embed="rId5" cstate="screen"/>
          <a:srcRect/>
          <a:stretch>
            <a:fillRect/>
          </a:stretch>
        </p:blipFill>
        <p:spPr bwMode="auto">
          <a:xfrm>
            <a:off x="1676400" y="4180152"/>
            <a:ext cx="1981200" cy="1992047"/>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idx="1"/>
          </p:nvPr>
        </p:nvSpPr>
        <p:spPr>
          <a:xfrm>
            <a:off x="533400" y="2819400"/>
            <a:ext cx="8229600" cy="3200400"/>
          </a:xfrm>
        </p:spPr>
        <p:txBody>
          <a:bodyPr/>
          <a:lstStyle/>
          <a:p>
            <a:pPr>
              <a:buFont typeface="Arial" charset="0"/>
              <a:buNone/>
            </a:pPr>
            <a:r>
              <a:rPr lang="en-AU" sz="2400" dirty="0" smtClean="0"/>
              <a:t>Work and organisational context?</a:t>
            </a:r>
          </a:p>
          <a:p>
            <a:pPr>
              <a:buFont typeface="Arial" charset="0"/>
              <a:buNone/>
            </a:pPr>
            <a:r>
              <a:rPr lang="en-AU" sz="2400" dirty="0" smtClean="0"/>
              <a:t>Type, content and context of communications?</a:t>
            </a:r>
          </a:p>
          <a:p>
            <a:pPr>
              <a:buFont typeface="Arial" charset="0"/>
              <a:buNone/>
            </a:pPr>
            <a:r>
              <a:rPr lang="en-AU" sz="2400" dirty="0" smtClean="0"/>
              <a:t>Experiences of working with media professionals?</a:t>
            </a:r>
          </a:p>
          <a:p>
            <a:pPr>
              <a:buFont typeface="Arial" charset="0"/>
              <a:buNone/>
            </a:pPr>
            <a:r>
              <a:rPr lang="en-AU" sz="2400" dirty="0" smtClean="0"/>
              <a:t>Use of digital technologies to communicate about archaeology and heritage?</a:t>
            </a:r>
          </a:p>
          <a:p>
            <a:pPr>
              <a:buFont typeface="Arial" charset="0"/>
              <a:buNone/>
            </a:pPr>
            <a:r>
              <a:rPr lang="en-AU" sz="2400" dirty="0" smtClean="0"/>
              <a:t>Use of digital technologies to share information?</a:t>
            </a:r>
          </a:p>
          <a:p>
            <a:pPr>
              <a:buFont typeface="Arial" charset="0"/>
              <a:buNone/>
            </a:pPr>
            <a:r>
              <a:rPr lang="en-AU" sz="2400" dirty="0" smtClean="0"/>
              <a:t>Benefits and challenges of using digital technologies?</a:t>
            </a:r>
          </a:p>
        </p:txBody>
      </p:sp>
      <p:sp>
        <p:nvSpPr>
          <p:cNvPr id="16388" name="Rectangle 3"/>
          <p:cNvSpPr>
            <a:spLocks noChangeArrowheads="1"/>
          </p:cNvSpPr>
          <p:nvPr/>
        </p:nvSpPr>
        <p:spPr bwMode="auto">
          <a:xfrm>
            <a:off x="533401" y="1752600"/>
            <a:ext cx="6248400" cy="584775"/>
          </a:xfrm>
          <a:prstGeom prst="rect">
            <a:avLst/>
          </a:prstGeom>
          <a:noFill/>
          <a:ln w="9525">
            <a:noFill/>
            <a:miter lim="800000"/>
            <a:headEnd/>
            <a:tailEnd/>
          </a:ln>
        </p:spPr>
        <p:txBody>
          <a:bodyPr wrap="square">
            <a:spAutoFit/>
          </a:bodyPr>
          <a:lstStyle/>
          <a:p>
            <a:r>
              <a:rPr lang="en-AU" sz="1600" dirty="0" smtClean="0"/>
              <a:t>Interview survey 2011. 30 </a:t>
            </a:r>
            <a:r>
              <a:rPr lang="en-AU" sz="1600" dirty="0"/>
              <a:t>archaeologists and heritage practitioners</a:t>
            </a:r>
            <a:br>
              <a:rPr lang="en-AU" sz="1600" dirty="0"/>
            </a:br>
            <a:r>
              <a:rPr lang="en-AU" sz="1600" dirty="0"/>
              <a:t>Main workplace in Australia (some archaeology outside Australia)</a:t>
            </a:r>
            <a:endParaRPr lang="en-US" sz="1600" dirty="0"/>
          </a:p>
        </p:txBody>
      </p:sp>
      <p:sp>
        <p:nvSpPr>
          <p:cNvPr id="6" name="Title 3"/>
          <p:cNvSpPr>
            <a:spLocks noGrp="1"/>
          </p:cNvSpPr>
          <p:nvPr>
            <p:ph type="title"/>
          </p:nvPr>
        </p:nvSpPr>
        <p:spPr>
          <a:xfrm>
            <a:off x="228600" y="274638"/>
            <a:ext cx="8686800" cy="1249362"/>
          </a:xfrm>
        </p:spPr>
        <p:txBody>
          <a:bodyPr/>
          <a:lstStyle/>
          <a:p>
            <a:r>
              <a:rPr lang="en-US" sz="2000" dirty="0" smtClean="0"/>
              <a:t>Archaeology, heritage discourses &amp; emerging digital technologies</a:t>
            </a:r>
            <a:br>
              <a:rPr lang="en-US" sz="2000" dirty="0" smtClean="0"/>
            </a:br>
            <a:r>
              <a:rPr lang="en-US" sz="2000" dirty="0" smtClean="0"/>
              <a:t>Stage 1 (2009-2012) Pilot Study</a:t>
            </a:r>
          </a:p>
        </p:txBody>
      </p:sp>
      <p:pic>
        <p:nvPicPr>
          <p:cNvPr id="7" name="Picture 6" descr="http://t2.gstatic.com/images?q=tbn:ANd9GcT2fe3QcOgur9yn5Rwny-G00OqwRAWIiUc7NxpSMBEkvR2fQViOfg"/>
          <p:cNvPicPr>
            <a:picLocks noChangeAspect="1" noChangeArrowheads="1"/>
          </p:cNvPicPr>
          <p:nvPr/>
        </p:nvPicPr>
        <p:blipFill>
          <a:blip r:embed="rId2" cstate="screen"/>
          <a:srcRect/>
          <a:stretch>
            <a:fillRect/>
          </a:stretch>
        </p:blipFill>
        <p:spPr bwMode="auto">
          <a:xfrm>
            <a:off x="6858000" y="1143000"/>
            <a:ext cx="1828800" cy="1470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z="3200" smtClean="0"/>
              <a:t>computers &amp; digital technologies ‘Like’</a:t>
            </a:r>
          </a:p>
        </p:txBody>
      </p:sp>
      <p:sp>
        <p:nvSpPr>
          <p:cNvPr id="3" name="Content Placeholder 2"/>
          <p:cNvSpPr>
            <a:spLocks noGrp="1"/>
          </p:cNvSpPr>
          <p:nvPr>
            <p:ph idx="1"/>
          </p:nvPr>
        </p:nvSpPr>
        <p:spPr>
          <a:noFill/>
        </p:spPr>
        <p:txBody>
          <a:bodyPr/>
          <a:lstStyle/>
          <a:p>
            <a:pPr>
              <a:buFont typeface="Arial" charset="0"/>
              <a:buNone/>
              <a:defRPr/>
            </a:pPr>
            <a:r>
              <a:rPr lang="en-US" sz="2400" dirty="0" smtClean="0"/>
              <a:t>save time, make work easier, quicker, efficient, effective</a:t>
            </a:r>
          </a:p>
          <a:p>
            <a:pPr>
              <a:buFont typeface="Arial" charset="0"/>
              <a:buNone/>
              <a:defRPr/>
            </a:pPr>
            <a:r>
              <a:rPr lang="en-US" sz="2400" dirty="0" smtClean="0"/>
              <a:t>can store, access &amp; share more information</a:t>
            </a:r>
          </a:p>
          <a:p>
            <a:pPr>
              <a:buFont typeface="Arial" charset="0"/>
              <a:buNone/>
              <a:defRPr/>
            </a:pPr>
            <a:r>
              <a:rPr lang="en-US" sz="2400" dirty="0" smtClean="0"/>
              <a:t>instant communication, quick online publication</a:t>
            </a:r>
          </a:p>
          <a:p>
            <a:pPr>
              <a:buFont typeface="Arial" charset="0"/>
              <a:buNone/>
              <a:defRPr/>
            </a:pPr>
            <a:r>
              <a:rPr lang="en-US" sz="2400" dirty="0" smtClean="0"/>
              <a:t>communication with the public, colleagues etc.</a:t>
            </a:r>
          </a:p>
          <a:p>
            <a:pPr>
              <a:buFont typeface="Arial" charset="0"/>
              <a:buNone/>
              <a:defRPr/>
            </a:pPr>
            <a:r>
              <a:rPr lang="en-US" sz="2400" dirty="0" smtClean="0"/>
              <a:t>“Sexy as hell for presentations”</a:t>
            </a:r>
          </a:p>
          <a:p>
            <a:pPr>
              <a:buFont typeface="Arial" charset="0"/>
              <a:buNone/>
              <a:defRPr/>
            </a:pPr>
            <a:r>
              <a:rPr lang="en-US" sz="2400" dirty="0" smtClean="0"/>
              <a:t>ease of data analysis </a:t>
            </a:r>
          </a:p>
          <a:p>
            <a:pPr>
              <a:buFont typeface="Arial" charset="0"/>
              <a:buNone/>
              <a:defRPr/>
            </a:pPr>
            <a:r>
              <a:rPr lang="en-US" sz="2400" dirty="0" smtClean="0"/>
              <a:t>supports new types of analysis</a:t>
            </a:r>
          </a:p>
          <a:p>
            <a:pPr>
              <a:buFont typeface="Arial" charset="0"/>
              <a:buNone/>
              <a:defRPr/>
            </a:pPr>
            <a:r>
              <a:rPr lang="en-US" sz="2400" dirty="0" smtClean="0"/>
              <a:t>visualize spatial information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sz="3200" smtClean="0"/>
              <a:t>computers &amp; digital technologies ‘problems’</a:t>
            </a:r>
          </a:p>
        </p:txBody>
      </p:sp>
      <p:sp>
        <p:nvSpPr>
          <p:cNvPr id="3" name="Content Placeholder 2"/>
          <p:cNvSpPr>
            <a:spLocks noGrp="1"/>
          </p:cNvSpPr>
          <p:nvPr>
            <p:ph idx="1"/>
          </p:nvPr>
        </p:nvSpPr>
        <p:spPr>
          <a:xfrm>
            <a:off x="395288" y="1219200"/>
            <a:ext cx="8291512" cy="5449888"/>
          </a:xfrm>
          <a:noFill/>
        </p:spPr>
        <p:txBody>
          <a:bodyPr/>
          <a:lstStyle/>
          <a:p>
            <a:pPr>
              <a:buFont typeface="Arial" charset="0"/>
              <a:buNone/>
              <a:defRPr/>
            </a:pPr>
            <a:r>
              <a:rPr lang="en-US" sz="1800" dirty="0" smtClean="0"/>
              <a:t>limited bandwidth, crashing, outdated hardware and software, need ICT support</a:t>
            </a:r>
          </a:p>
          <a:p>
            <a:pPr>
              <a:buFont typeface="Arial" charset="0"/>
              <a:buNone/>
              <a:defRPr/>
            </a:pPr>
            <a:r>
              <a:rPr lang="en-US" sz="1800" dirty="0" smtClean="0"/>
              <a:t>poorly designed software (hard to use and remember how to use)</a:t>
            </a:r>
          </a:p>
          <a:p>
            <a:pPr>
              <a:buFont typeface="Arial" charset="0"/>
              <a:buNone/>
              <a:defRPr/>
            </a:pPr>
            <a:r>
              <a:rPr lang="en-US" sz="1800" dirty="0" smtClean="0"/>
              <a:t>high costs of technology and software, high set-up costs</a:t>
            </a:r>
          </a:p>
          <a:p>
            <a:pPr>
              <a:buFont typeface="Arial" charset="0"/>
              <a:buNone/>
              <a:defRPr/>
            </a:pPr>
            <a:r>
              <a:rPr lang="en-US" sz="1800" dirty="0" smtClean="0"/>
              <a:t>software and technology that are not interoperable</a:t>
            </a:r>
          </a:p>
          <a:p>
            <a:pPr>
              <a:buFont typeface="Arial" charset="0"/>
              <a:buNone/>
              <a:defRPr/>
            </a:pPr>
            <a:r>
              <a:rPr lang="en-US" sz="1800" dirty="0" smtClean="0"/>
              <a:t>steep and continual learning curve, constant re-skilling </a:t>
            </a:r>
          </a:p>
          <a:p>
            <a:pPr>
              <a:buFont typeface="Arial" charset="0"/>
              <a:buNone/>
              <a:defRPr/>
            </a:pPr>
            <a:endParaRPr lang="en-US" sz="1800" dirty="0" smtClean="0"/>
          </a:p>
          <a:p>
            <a:pPr>
              <a:buFont typeface="Arial" charset="0"/>
              <a:buNone/>
              <a:defRPr/>
            </a:pPr>
            <a:r>
              <a:rPr lang="en-US" sz="1800" dirty="0" smtClean="0"/>
              <a:t>pressure to produce too much information</a:t>
            </a:r>
          </a:p>
          <a:p>
            <a:pPr>
              <a:buFont typeface="Arial" charset="0"/>
              <a:buNone/>
              <a:defRPr/>
            </a:pPr>
            <a:r>
              <a:rPr lang="en-US" sz="1800" dirty="0" smtClean="0"/>
              <a:t>“dazzled by technology” that is not needed or useful or can be misleading</a:t>
            </a:r>
          </a:p>
          <a:p>
            <a:pPr>
              <a:buFont typeface="Arial" charset="0"/>
              <a:buNone/>
              <a:defRPr/>
            </a:pPr>
            <a:r>
              <a:rPr lang="en-US" sz="1800" dirty="0" smtClean="0"/>
              <a:t>technologies are distracting, create expectation of ‘instant replies’ etc</a:t>
            </a:r>
          </a:p>
          <a:p>
            <a:pPr>
              <a:buFont typeface="Arial" charset="0"/>
              <a:buNone/>
              <a:defRPr/>
            </a:pPr>
            <a:endParaRPr lang="en-US" sz="1800" dirty="0" smtClean="0"/>
          </a:p>
          <a:p>
            <a:pPr>
              <a:buFont typeface="Arial" charset="0"/>
              <a:buNone/>
              <a:defRPr/>
            </a:pPr>
            <a:r>
              <a:rPr lang="en-US" sz="1800" dirty="0" smtClean="0"/>
              <a:t>working with people with different levels of digital literacy</a:t>
            </a:r>
          </a:p>
          <a:p>
            <a:pPr>
              <a:buFont typeface="Arial" charset="0"/>
              <a:buNone/>
              <a:defRPr/>
            </a:pPr>
            <a:r>
              <a:rPr lang="en-US" sz="1800" dirty="0" smtClean="0"/>
              <a:t>digital technologies are a barrier to some kinds of communication</a:t>
            </a:r>
          </a:p>
          <a:p>
            <a:pPr>
              <a:buFont typeface="Arial" charset="0"/>
              <a:buNone/>
              <a:defRPr/>
            </a:pPr>
            <a:r>
              <a:rPr lang="en-US" sz="1800" dirty="0" smtClean="0"/>
              <a:t>the web is not really ‘democratic’</a:t>
            </a:r>
          </a:p>
          <a:p>
            <a:pPr>
              <a:buFont typeface="Arial" charset="0"/>
              <a:buNone/>
              <a:defRPr/>
            </a:pPr>
            <a:endParaRPr lang="en-US" sz="1800" dirty="0" smtClean="0"/>
          </a:p>
          <a:p>
            <a:pPr>
              <a:buFont typeface="Arial" charset="0"/>
              <a:buNone/>
              <a:defRPr/>
            </a:pPr>
            <a:r>
              <a:rPr lang="en-US" sz="1800" dirty="0" smtClean="0"/>
              <a:t>tangible and hard-copy is sometimes better than digital</a:t>
            </a:r>
          </a:p>
          <a:p>
            <a:pPr>
              <a:buFont typeface="Arial" charset="0"/>
              <a:buNone/>
              <a:defRPr/>
            </a:pPr>
            <a:r>
              <a:rPr lang="en-US" sz="1800" dirty="0" smtClean="0"/>
              <a:t>sustainability, archiving, costs of metadata entry &amp; data </a:t>
            </a:r>
            <a:r>
              <a:rPr lang="en-US" sz="1800" dirty="0" err="1" smtClean="0"/>
              <a:t>standardisation</a:t>
            </a:r>
            <a:endParaRPr lang="en-US" sz="1800" dirty="0" smtClean="0"/>
          </a:p>
          <a:p>
            <a:pPr>
              <a:buFont typeface="Arial" charset="0"/>
              <a:buNone/>
              <a:defRPr/>
            </a:pPr>
            <a:endParaRPr lang="en-US" sz="1800" dirty="0" smtClean="0"/>
          </a:p>
          <a:p>
            <a:pPr>
              <a:buFont typeface="Arial" charset="0"/>
              <a:buNone/>
              <a:defRPr/>
            </a:pPr>
            <a:endParaRPr lang="en-US" sz="1800" dirty="0" smtClean="0"/>
          </a:p>
          <a:p>
            <a:pPr>
              <a:buFont typeface="Arial" charset="0"/>
              <a:buNone/>
              <a:defRPr/>
            </a:pPr>
            <a:endParaRPr lang="en-US" sz="1800" dirty="0" smtClean="0"/>
          </a:p>
          <a:p>
            <a:pPr>
              <a:buFont typeface="Arial" charset="0"/>
              <a:buNone/>
              <a:defRPr/>
            </a:pPr>
            <a:endParaRPr lang="en-US" sz="2400"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z="3600" smtClean="0"/>
              <a:t>‘social media’ - benefits</a:t>
            </a:r>
          </a:p>
        </p:txBody>
      </p:sp>
      <p:sp>
        <p:nvSpPr>
          <p:cNvPr id="22531" name="Content Placeholder 2"/>
          <p:cNvSpPr>
            <a:spLocks noGrp="1"/>
          </p:cNvSpPr>
          <p:nvPr>
            <p:ph idx="1"/>
          </p:nvPr>
        </p:nvSpPr>
        <p:spPr>
          <a:xfrm>
            <a:off x="381000" y="1219200"/>
            <a:ext cx="8305800" cy="4953000"/>
          </a:xfrm>
          <a:noFill/>
        </p:spPr>
        <p:txBody>
          <a:bodyPr/>
          <a:lstStyle/>
          <a:p>
            <a:pPr>
              <a:buFont typeface="Arial" charset="0"/>
              <a:buNone/>
              <a:defRPr/>
            </a:pPr>
            <a:r>
              <a:rPr lang="en-US" sz="2000" dirty="0" smtClean="0"/>
              <a:t>Sharing research and influencing an inter-disciplinary research community</a:t>
            </a:r>
          </a:p>
          <a:p>
            <a:pPr>
              <a:buFont typeface="Arial" charset="0"/>
              <a:buNone/>
              <a:defRPr/>
            </a:pPr>
            <a:r>
              <a:rPr lang="en-US" sz="2000" dirty="0" smtClean="0"/>
              <a:t>Making professional contacts with a very wide range of people</a:t>
            </a:r>
          </a:p>
          <a:p>
            <a:pPr>
              <a:buFont typeface="Arial" charset="0"/>
              <a:buNone/>
              <a:defRPr/>
            </a:pPr>
            <a:r>
              <a:rPr lang="en-US" sz="2000" dirty="0" smtClean="0"/>
              <a:t>Connecting with students and younger people</a:t>
            </a:r>
          </a:p>
          <a:p>
            <a:pPr>
              <a:buFont typeface="Arial" charset="0"/>
              <a:buNone/>
              <a:defRPr/>
            </a:pPr>
            <a:r>
              <a:rPr lang="en-US" sz="2000" dirty="0" smtClean="0"/>
              <a:t>“Engaging students better than with Blackboard Learn”</a:t>
            </a:r>
          </a:p>
          <a:p>
            <a:pPr>
              <a:buFont typeface="Arial" charset="0"/>
              <a:buNone/>
              <a:defRPr/>
            </a:pPr>
            <a:r>
              <a:rPr lang="en-US" sz="2000" dirty="0" smtClean="0"/>
              <a:t>“Flying under the media/marketing people’s radar and circumventing university branding guidelines”</a:t>
            </a:r>
          </a:p>
          <a:p>
            <a:pPr>
              <a:buFont typeface="Arial" charset="0"/>
              <a:buNone/>
              <a:defRPr/>
            </a:pPr>
            <a:r>
              <a:rPr lang="en-US" sz="2000" dirty="0" smtClean="0"/>
              <a:t>“To communicate with the public”</a:t>
            </a:r>
          </a:p>
          <a:p>
            <a:pPr>
              <a:buFont typeface="Arial" charset="0"/>
              <a:buNone/>
              <a:defRPr/>
            </a:pPr>
            <a:r>
              <a:rPr lang="en-US" sz="2000" dirty="0" smtClean="0"/>
              <a:t>Make useful professional contacts, advertise work, share information</a:t>
            </a:r>
          </a:p>
        </p:txBody>
      </p:sp>
      <p:pic>
        <p:nvPicPr>
          <p:cNvPr id="5" name="Picture 2"/>
          <p:cNvPicPr>
            <a:picLocks noChangeAspect="1" noChangeArrowheads="1"/>
          </p:cNvPicPr>
          <p:nvPr/>
        </p:nvPicPr>
        <p:blipFill>
          <a:blip r:embed="rId2" cstate="print"/>
          <a:srcRect l="9583" t="28889" r="1250" b="27382"/>
          <a:stretch>
            <a:fillRect/>
          </a:stretch>
        </p:blipFill>
        <p:spPr bwMode="auto">
          <a:xfrm>
            <a:off x="1600200" y="4876800"/>
            <a:ext cx="5791200" cy="15975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1039</TotalTime>
  <Words>1180</Words>
  <Application>Microsoft Office PowerPoint</Application>
  <PresentationFormat>On-screen Show (4:3)</PresentationFormat>
  <Paragraphs>164</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Default Design</vt:lpstr>
      <vt:lpstr>Are digital technologies a good or bad thing for archaeology and cultural heritage practice?  Dr Sarah Colley Dept. of Archaeology, University of Sydney  Federated Archaeological Information Management System Project Stocktaking Workshop UNSW, Sydney, Aug 2012  Plenary Session: Sensitive Data </vt:lpstr>
      <vt:lpstr>Slide 2</vt:lpstr>
      <vt:lpstr>Slide 3</vt:lpstr>
      <vt:lpstr> Archaeological Codes of Ethics Common Themes </vt:lpstr>
      <vt:lpstr>Slide 5</vt:lpstr>
      <vt:lpstr>Archaeology, heritage discourses &amp; emerging digital technologies Stage 1 (2009-2012) Pilot Study</vt:lpstr>
      <vt:lpstr>computers &amp; digital technologies ‘Like’</vt:lpstr>
      <vt:lpstr>computers &amp; digital technologies ‘problems’</vt:lpstr>
      <vt:lpstr>‘social media’ - benefits</vt:lpstr>
      <vt:lpstr>Slide 10</vt:lpstr>
      <vt:lpstr>Slide 11</vt:lpstr>
      <vt:lpstr>Slide 12</vt:lpstr>
      <vt:lpstr>Slide 13</vt:lpstr>
      <vt:lpstr>NSW Archaeology Online ‘Grey-Literature’ - Issues</vt:lpstr>
      <vt:lpstr>Emerging themes of overall research</vt:lpstr>
      <vt:lpstr>Acknowledgments</vt:lpstr>
    </vt:vector>
  </TitlesOfParts>
  <Company>University of Sydney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sarcolle</dc:creator>
  <cp:lastModifiedBy>ALABS</cp:lastModifiedBy>
  <cp:revision>224</cp:revision>
  <dcterms:created xsi:type="dcterms:W3CDTF">2012-03-14T19:34:26Z</dcterms:created>
  <dcterms:modified xsi:type="dcterms:W3CDTF">2012-08-15T07:31:30Z</dcterms:modified>
</cp:coreProperties>
</file>